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4" r:id="rId6"/>
    <p:sldId id="305" r:id="rId7"/>
    <p:sldId id="306" r:id="rId8"/>
    <p:sldId id="303" r:id="rId9"/>
    <p:sldId id="317" r:id="rId10"/>
    <p:sldId id="311" r:id="rId11"/>
    <p:sldId id="318" r:id="rId12"/>
    <p:sldId id="314" r:id="rId13"/>
    <p:sldId id="319" r:id="rId14"/>
    <p:sldId id="315" r:id="rId15"/>
    <p:sldId id="322" r:id="rId16"/>
    <p:sldId id="324" r:id="rId17"/>
    <p:sldId id="320" r:id="rId18"/>
    <p:sldId id="321" r:id="rId19"/>
    <p:sldId id="309" r:id="rId20"/>
    <p:sldId id="310" r:id="rId21"/>
    <p:sldId id="326" r:id="rId22"/>
    <p:sldId id="323" r:id="rId23"/>
    <p:sldId id="325" r:id="rId24"/>
    <p:sldId id="32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ANYA SUVARNA" initials="AS" lastIdx="4" clrIdx="0">
    <p:extLst>
      <p:ext uri="{19B8F6BF-5375-455C-9EA6-DF929625EA0E}">
        <p15:presenceInfo xmlns:p15="http://schemas.microsoft.com/office/powerpoint/2012/main" userId="7355cda0d9fef68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967" autoAdjust="0"/>
  </p:normalViewPr>
  <p:slideViewPr>
    <p:cSldViewPr snapToGrid="0">
      <p:cViewPr varScale="1">
        <p:scale>
          <a:sx n="77" d="100"/>
          <a:sy n="77" d="100"/>
        </p:scale>
        <p:origin x="91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Msc_Project\PROJECT_2.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Msc_Project\PROJECT_2.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Msc_Project\PROJECT_2.xlsx"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IN" sz="1600" baseline="0" dirty="0">
                <a:solidFill>
                  <a:schemeClr val="tx1"/>
                </a:solidFill>
              </a:rPr>
              <a:t>DAILY VISITORS FOR S1B1</a:t>
            </a:r>
          </a:p>
        </c:rich>
      </c:tx>
      <c:layout>
        <c:manualLayout>
          <c:xMode val="edge"/>
          <c:yMode val="edge"/>
          <c:x val="0.28314201891787083"/>
          <c:y val="3.1802679335673385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4.061913031748976E-2"/>
          <c:y val="0.2238515947952677"/>
          <c:w val="0.92447596467426962"/>
          <c:h val="0.59258240468206724"/>
        </c:manualLayout>
      </c:layout>
      <c:lineChart>
        <c:grouping val="standard"/>
        <c:varyColors val="0"/>
        <c:ser>
          <c:idx val="0"/>
          <c:order val="0"/>
          <c:tx>
            <c:strRef>
              <c:f>'Analysis 1'!$B$4</c:f>
              <c:strCache>
                <c:ptCount val="1"/>
                <c:pt idx="0">
                  <c:v>Home</c:v>
                </c:pt>
              </c:strCache>
            </c:strRef>
          </c:tx>
          <c:spPr>
            <a:ln w="31750" cap="rnd">
              <a:solidFill>
                <a:schemeClr val="accent1"/>
              </a:solidFill>
              <a:round/>
            </a:ln>
            <a:effectLst/>
          </c:spPr>
          <c:marker>
            <c:symbol val="none"/>
          </c:marker>
          <c:cat>
            <c:numRef>
              <c:f>'Analysis 1'!$C$3:$P$3</c:f>
              <c:numCache>
                <c:formatCode>m/d/yyyy</c:formatCode>
                <c:ptCount val="14"/>
                <c:pt idx="0">
                  <c:v>45017</c:v>
                </c:pt>
                <c:pt idx="1">
                  <c:v>45018</c:v>
                </c:pt>
                <c:pt idx="2">
                  <c:v>45019</c:v>
                </c:pt>
                <c:pt idx="3">
                  <c:v>45020</c:v>
                </c:pt>
                <c:pt idx="4">
                  <c:v>45021</c:v>
                </c:pt>
                <c:pt idx="5">
                  <c:v>45022</c:v>
                </c:pt>
                <c:pt idx="6">
                  <c:v>45023</c:v>
                </c:pt>
                <c:pt idx="7">
                  <c:v>45024</c:v>
                </c:pt>
                <c:pt idx="8">
                  <c:v>45025</c:v>
                </c:pt>
                <c:pt idx="9">
                  <c:v>45026</c:v>
                </c:pt>
                <c:pt idx="10">
                  <c:v>45027</c:v>
                </c:pt>
                <c:pt idx="11">
                  <c:v>45028</c:v>
                </c:pt>
                <c:pt idx="12">
                  <c:v>45029</c:v>
                </c:pt>
                <c:pt idx="13">
                  <c:v>45030</c:v>
                </c:pt>
              </c:numCache>
            </c:numRef>
          </c:cat>
          <c:val>
            <c:numRef>
              <c:f>'Analysis 1'!$C$4:$P$4</c:f>
              <c:numCache>
                <c:formatCode>General</c:formatCode>
                <c:ptCount val="14"/>
                <c:pt idx="0">
                  <c:v>48</c:v>
                </c:pt>
                <c:pt idx="1">
                  <c:v>49</c:v>
                </c:pt>
                <c:pt idx="2">
                  <c:v>55</c:v>
                </c:pt>
                <c:pt idx="3">
                  <c:v>54</c:v>
                </c:pt>
                <c:pt idx="4">
                  <c:v>48</c:v>
                </c:pt>
                <c:pt idx="5">
                  <c:v>28</c:v>
                </c:pt>
                <c:pt idx="6">
                  <c:v>11</c:v>
                </c:pt>
                <c:pt idx="7">
                  <c:v>28</c:v>
                </c:pt>
                <c:pt idx="8">
                  <c:v>30</c:v>
                </c:pt>
                <c:pt idx="9">
                  <c:v>14</c:v>
                </c:pt>
                <c:pt idx="10">
                  <c:v>21</c:v>
                </c:pt>
                <c:pt idx="11">
                  <c:v>34</c:v>
                </c:pt>
                <c:pt idx="12">
                  <c:v>18</c:v>
                </c:pt>
                <c:pt idx="13">
                  <c:v>7</c:v>
                </c:pt>
              </c:numCache>
            </c:numRef>
          </c:val>
          <c:smooth val="0"/>
          <c:extLst>
            <c:ext xmlns:c16="http://schemas.microsoft.com/office/drawing/2014/chart" uri="{C3380CC4-5D6E-409C-BE32-E72D297353CC}">
              <c16:uniqueId val="{00000000-2BB7-4E5D-B1F3-FDE5236FF352}"/>
            </c:ext>
          </c:extLst>
        </c:ser>
        <c:ser>
          <c:idx val="1"/>
          <c:order val="1"/>
          <c:tx>
            <c:strRef>
              <c:f>'Analysis 1'!$B$5</c:f>
              <c:strCache>
                <c:ptCount val="1"/>
                <c:pt idx="0">
                  <c:v>Register Button</c:v>
                </c:pt>
              </c:strCache>
            </c:strRef>
          </c:tx>
          <c:spPr>
            <a:ln w="31750" cap="rnd">
              <a:solidFill>
                <a:schemeClr val="accent2"/>
              </a:solidFill>
              <a:round/>
            </a:ln>
            <a:effectLst/>
          </c:spPr>
          <c:marker>
            <c:symbol val="none"/>
          </c:marker>
          <c:cat>
            <c:numRef>
              <c:f>'Analysis 1'!$C$3:$P$3</c:f>
              <c:numCache>
                <c:formatCode>m/d/yyyy</c:formatCode>
                <c:ptCount val="14"/>
                <c:pt idx="0">
                  <c:v>45017</c:v>
                </c:pt>
                <c:pt idx="1">
                  <c:v>45018</c:v>
                </c:pt>
                <c:pt idx="2">
                  <c:v>45019</c:v>
                </c:pt>
                <c:pt idx="3">
                  <c:v>45020</c:v>
                </c:pt>
                <c:pt idx="4">
                  <c:v>45021</c:v>
                </c:pt>
                <c:pt idx="5">
                  <c:v>45022</c:v>
                </c:pt>
                <c:pt idx="6">
                  <c:v>45023</c:v>
                </c:pt>
                <c:pt idx="7">
                  <c:v>45024</c:v>
                </c:pt>
                <c:pt idx="8">
                  <c:v>45025</c:v>
                </c:pt>
                <c:pt idx="9">
                  <c:v>45026</c:v>
                </c:pt>
                <c:pt idx="10">
                  <c:v>45027</c:v>
                </c:pt>
                <c:pt idx="11">
                  <c:v>45028</c:v>
                </c:pt>
                <c:pt idx="12">
                  <c:v>45029</c:v>
                </c:pt>
                <c:pt idx="13">
                  <c:v>45030</c:v>
                </c:pt>
              </c:numCache>
            </c:numRef>
          </c:cat>
          <c:val>
            <c:numRef>
              <c:f>'Analysis 1'!$C$5:$P$5</c:f>
              <c:numCache>
                <c:formatCode>General</c:formatCode>
                <c:ptCount val="14"/>
                <c:pt idx="0">
                  <c:v>48</c:v>
                </c:pt>
                <c:pt idx="1">
                  <c:v>47</c:v>
                </c:pt>
                <c:pt idx="2">
                  <c:v>52</c:v>
                </c:pt>
                <c:pt idx="3">
                  <c:v>47</c:v>
                </c:pt>
                <c:pt idx="4">
                  <c:v>46</c:v>
                </c:pt>
                <c:pt idx="5">
                  <c:v>28</c:v>
                </c:pt>
                <c:pt idx="6">
                  <c:v>11</c:v>
                </c:pt>
                <c:pt idx="7">
                  <c:v>14</c:v>
                </c:pt>
                <c:pt idx="8">
                  <c:v>27</c:v>
                </c:pt>
                <c:pt idx="9">
                  <c:v>11</c:v>
                </c:pt>
                <c:pt idx="10">
                  <c:v>13</c:v>
                </c:pt>
                <c:pt idx="11">
                  <c:v>16</c:v>
                </c:pt>
                <c:pt idx="12">
                  <c:v>11</c:v>
                </c:pt>
                <c:pt idx="13">
                  <c:v>7</c:v>
                </c:pt>
              </c:numCache>
            </c:numRef>
          </c:val>
          <c:smooth val="0"/>
          <c:extLst>
            <c:ext xmlns:c16="http://schemas.microsoft.com/office/drawing/2014/chart" uri="{C3380CC4-5D6E-409C-BE32-E72D297353CC}">
              <c16:uniqueId val="{00000001-2BB7-4E5D-B1F3-FDE5236FF352}"/>
            </c:ext>
          </c:extLst>
        </c:ser>
        <c:ser>
          <c:idx val="2"/>
          <c:order val="2"/>
          <c:tx>
            <c:strRef>
              <c:f>'Analysis 1'!$B$6</c:f>
              <c:strCache>
                <c:ptCount val="1"/>
                <c:pt idx="0">
                  <c:v>Payment Page</c:v>
                </c:pt>
              </c:strCache>
            </c:strRef>
          </c:tx>
          <c:spPr>
            <a:ln w="31750" cap="rnd">
              <a:solidFill>
                <a:schemeClr val="accent3"/>
              </a:solidFill>
              <a:round/>
            </a:ln>
            <a:effectLst/>
          </c:spPr>
          <c:marker>
            <c:symbol val="none"/>
          </c:marker>
          <c:cat>
            <c:numRef>
              <c:f>'Analysis 1'!$C$3:$P$3</c:f>
              <c:numCache>
                <c:formatCode>m/d/yyyy</c:formatCode>
                <c:ptCount val="14"/>
                <c:pt idx="0">
                  <c:v>45017</c:v>
                </c:pt>
                <c:pt idx="1">
                  <c:v>45018</c:v>
                </c:pt>
                <c:pt idx="2">
                  <c:v>45019</c:v>
                </c:pt>
                <c:pt idx="3">
                  <c:v>45020</c:v>
                </c:pt>
                <c:pt idx="4">
                  <c:v>45021</c:v>
                </c:pt>
                <c:pt idx="5">
                  <c:v>45022</c:v>
                </c:pt>
                <c:pt idx="6">
                  <c:v>45023</c:v>
                </c:pt>
                <c:pt idx="7">
                  <c:v>45024</c:v>
                </c:pt>
                <c:pt idx="8">
                  <c:v>45025</c:v>
                </c:pt>
                <c:pt idx="9">
                  <c:v>45026</c:v>
                </c:pt>
                <c:pt idx="10">
                  <c:v>45027</c:v>
                </c:pt>
                <c:pt idx="11">
                  <c:v>45028</c:v>
                </c:pt>
                <c:pt idx="12">
                  <c:v>45029</c:v>
                </c:pt>
                <c:pt idx="13">
                  <c:v>45030</c:v>
                </c:pt>
              </c:numCache>
            </c:numRef>
          </c:cat>
          <c:val>
            <c:numRef>
              <c:f>'Analysis 1'!$C$6:$P$6</c:f>
              <c:numCache>
                <c:formatCode>General</c:formatCode>
                <c:ptCount val="14"/>
                <c:pt idx="0">
                  <c:v>28</c:v>
                </c:pt>
                <c:pt idx="1">
                  <c:v>22</c:v>
                </c:pt>
                <c:pt idx="2">
                  <c:v>28</c:v>
                </c:pt>
                <c:pt idx="3">
                  <c:v>8</c:v>
                </c:pt>
                <c:pt idx="4">
                  <c:v>10</c:v>
                </c:pt>
                <c:pt idx="5">
                  <c:v>8</c:v>
                </c:pt>
                <c:pt idx="6">
                  <c:v>9</c:v>
                </c:pt>
                <c:pt idx="7">
                  <c:v>7</c:v>
                </c:pt>
                <c:pt idx="8">
                  <c:v>24</c:v>
                </c:pt>
                <c:pt idx="9">
                  <c:v>5</c:v>
                </c:pt>
                <c:pt idx="10">
                  <c:v>13</c:v>
                </c:pt>
                <c:pt idx="11">
                  <c:v>16</c:v>
                </c:pt>
                <c:pt idx="12">
                  <c:v>10</c:v>
                </c:pt>
                <c:pt idx="13">
                  <c:v>7</c:v>
                </c:pt>
              </c:numCache>
            </c:numRef>
          </c:val>
          <c:smooth val="0"/>
          <c:extLst>
            <c:ext xmlns:c16="http://schemas.microsoft.com/office/drawing/2014/chart" uri="{C3380CC4-5D6E-409C-BE32-E72D297353CC}">
              <c16:uniqueId val="{00000002-2BB7-4E5D-B1F3-FDE5236FF352}"/>
            </c:ext>
          </c:extLst>
        </c:ser>
        <c:ser>
          <c:idx val="3"/>
          <c:order val="3"/>
          <c:tx>
            <c:strRef>
              <c:f>'Analysis 1'!$B$7</c:f>
              <c:strCache>
                <c:ptCount val="1"/>
                <c:pt idx="0">
                  <c:v>Payment Success</c:v>
                </c:pt>
              </c:strCache>
            </c:strRef>
          </c:tx>
          <c:spPr>
            <a:ln w="31750" cap="rnd">
              <a:solidFill>
                <a:schemeClr val="accent4"/>
              </a:solidFill>
              <a:round/>
            </a:ln>
            <a:effectLst/>
          </c:spPr>
          <c:marker>
            <c:symbol val="none"/>
          </c:marker>
          <c:cat>
            <c:numRef>
              <c:f>'Analysis 1'!$C$3:$P$3</c:f>
              <c:numCache>
                <c:formatCode>m/d/yyyy</c:formatCode>
                <c:ptCount val="14"/>
                <c:pt idx="0">
                  <c:v>45017</c:v>
                </c:pt>
                <c:pt idx="1">
                  <c:v>45018</c:v>
                </c:pt>
                <c:pt idx="2">
                  <c:v>45019</c:v>
                </c:pt>
                <c:pt idx="3">
                  <c:v>45020</c:v>
                </c:pt>
                <c:pt idx="4">
                  <c:v>45021</c:v>
                </c:pt>
                <c:pt idx="5">
                  <c:v>45022</c:v>
                </c:pt>
                <c:pt idx="6">
                  <c:v>45023</c:v>
                </c:pt>
                <c:pt idx="7">
                  <c:v>45024</c:v>
                </c:pt>
                <c:pt idx="8">
                  <c:v>45025</c:v>
                </c:pt>
                <c:pt idx="9">
                  <c:v>45026</c:v>
                </c:pt>
                <c:pt idx="10">
                  <c:v>45027</c:v>
                </c:pt>
                <c:pt idx="11">
                  <c:v>45028</c:v>
                </c:pt>
                <c:pt idx="12">
                  <c:v>45029</c:v>
                </c:pt>
                <c:pt idx="13">
                  <c:v>45030</c:v>
                </c:pt>
              </c:numCache>
            </c:numRef>
          </c:cat>
          <c:val>
            <c:numRef>
              <c:f>'Analysis 1'!$C$7:$P$7</c:f>
              <c:numCache>
                <c:formatCode>General</c:formatCode>
                <c:ptCount val="14"/>
                <c:pt idx="0">
                  <c:v>17</c:v>
                </c:pt>
                <c:pt idx="1">
                  <c:v>5</c:v>
                </c:pt>
                <c:pt idx="2">
                  <c:v>7</c:v>
                </c:pt>
                <c:pt idx="3">
                  <c:v>4</c:v>
                </c:pt>
                <c:pt idx="4">
                  <c:v>0</c:v>
                </c:pt>
                <c:pt idx="5">
                  <c:v>0</c:v>
                </c:pt>
                <c:pt idx="6">
                  <c:v>8</c:v>
                </c:pt>
                <c:pt idx="7">
                  <c:v>2</c:v>
                </c:pt>
                <c:pt idx="8">
                  <c:v>15</c:v>
                </c:pt>
                <c:pt idx="9">
                  <c:v>0</c:v>
                </c:pt>
                <c:pt idx="10">
                  <c:v>5</c:v>
                </c:pt>
                <c:pt idx="11">
                  <c:v>14</c:v>
                </c:pt>
                <c:pt idx="12">
                  <c:v>7</c:v>
                </c:pt>
                <c:pt idx="13">
                  <c:v>6</c:v>
                </c:pt>
              </c:numCache>
            </c:numRef>
          </c:val>
          <c:smooth val="0"/>
          <c:extLst>
            <c:ext xmlns:c16="http://schemas.microsoft.com/office/drawing/2014/chart" uri="{C3380CC4-5D6E-409C-BE32-E72D297353CC}">
              <c16:uniqueId val="{00000003-2BB7-4E5D-B1F3-FDE5236FF352}"/>
            </c:ext>
          </c:extLst>
        </c:ser>
        <c:dLbls>
          <c:showLegendKey val="0"/>
          <c:showVal val="0"/>
          <c:showCatName val="0"/>
          <c:showSerName val="0"/>
          <c:showPercent val="0"/>
          <c:showBubbleSize val="0"/>
        </c:dLbls>
        <c:smooth val="0"/>
        <c:axId val="422496400"/>
        <c:axId val="422496816"/>
      </c:lineChart>
      <c:dateAx>
        <c:axId val="422496400"/>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crossAx val="422496816"/>
        <c:crosses val="autoZero"/>
        <c:auto val="1"/>
        <c:lblOffset val="100"/>
        <c:baseTimeUnit val="days"/>
      </c:dateAx>
      <c:valAx>
        <c:axId val="422496816"/>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42249640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IN" baseline="0">
                <a:solidFill>
                  <a:schemeClr val="tx1"/>
                </a:solidFill>
              </a:rPr>
              <a:t>TOTAL REGISTRATION FOR EXCEL</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lineChart>
        <c:grouping val="standard"/>
        <c:varyColors val="0"/>
        <c:ser>
          <c:idx val="0"/>
          <c:order val="0"/>
          <c:tx>
            <c:strRef>
              <c:f>'Analysis 5'!$C$3</c:f>
              <c:strCache>
                <c:ptCount val="1"/>
                <c:pt idx="0">
                  <c:v>Content</c:v>
                </c:pt>
              </c:strCache>
            </c:strRef>
          </c:tx>
          <c:spPr>
            <a:ln w="31750" cap="rnd">
              <a:solidFill>
                <a:schemeClr val="accent2"/>
              </a:solidFill>
              <a:round/>
            </a:ln>
            <a:effectLst/>
          </c:spPr>
          <c:marker>
            <c:symbol val="none"/>
          </c:marker>
          <c:cat>
            <c:numRef>
              <c:f>'Analysis 5'!$B$4:$B$21</c:f>
              <c:numCache>
                <c:formatCode>m/d/yyyy</c:formatCode>
                <c:ptCount val="18"/>
                <c:pt idx="0">
                  <c:v>45078</c:v>
                </c:pt>
                <c:pt idx="1">
                  <c:v>45079</c:v>
                </c:pt>
                <c:pt idx="2">
                  <c:v>45080</c:v>
                </c:pt>
                <c:pt idx="3">
                  <c:v>45081</c:v>
                </c:pt>
                <c:pt idx="4">
                  <c:v>45082</c:v>
                </c:pt>
                <c:pt idx="5">
                  <c:v>45083</c:v>
                </c:pt>
                <c:pt idx="6">
                  <c:v>45084</c:v>
                </c:pt>
                <c:pt idx="7">
                  <c:v>45085</c:v>
                </c:pt>
                <c:pt idx="8">
                  <c:v>45086</c:v>
                </c:pt>
                <c:pt idx="9">
                  <c:v>45087</c:v>
                </c:pt>
                <c:pt idx="10">
                  <c:v>45088</c:v>
                </c:pt>
                <c:pt idx="11">
                  <c:v>45089</c:v>
                </c:pt>
                <c:pt idx="12">
                  <c:v>45090</c:v>
                </c:pt>
                <c:pt idx="13">
                  <c:v>45091</c:v>
                </c:pt>
                <c:pt idx="14">
                  <c:v>45092</c:v>
                </c:pt>
                <c:pt idx="15">
                  <c:v>45093</c:v>
                </c:pt>
                <c:pt idx="16">
                  <c:v>45094</c:v>
                </c:pt>
                <c:pt idx="17">
                  <c:v>45095</c:v>
                </c:pt>
              </c:numCache>
            </c:numRef>
          </c:cat>
          <c:val>
            <c:numRef>
              <c:f>'Analysis 5'!$C$4:$C$21</c:f>
              <c:numCache>
                <c:formatCode>General</c:formatCode>
                <c:ptCount val="18"/>
                <c:pt idx="0">
                  <c:v>10</c:v>
                </c:pt>
                <c:pt idx="1">
                  <c:v>12</c:v>
                </c:pt>
                <c:pt idx="2">
                  <c:v>6</c:v>
                </c:pt>
                <c:pt idx="3">
                  <c:v>7</c:v>
                </c:pt>
                <c:pt idx="4">
                  <c:v>15</c:v>
                </c:pt>
                <c:pt idx="5">
                  <c:v>11</c:v>
                </c:pt>
                <c:pt idx="6">
                  <c:v>9</c:v>
                </c:pt>
                <c:pt idx="7">
                  <c:v>8</c:v>
                </c:pt>
                <c:pt idx="8">
                  <c:v>11</c:v>
                </c:pt>
                <c:pt idx="9">
                  <c:v>13</c:v>
                </c:pt>
                <c:pt idx="10">
                  <c:v>12</c:v>
                </c:pt>
                <c:pt idx="11">
                  <c:v>13</c:v>
                </c:pt>
                <c:pt idx="12">
                  <c:v>11</c:v>
                </c:pt>
                <c:pt idx="13">
                  <c:v>5</c:v>
                </c:pt>
                <c:pt idx="14">
                  <c:v>10</c:v>
                </c:pt>
                <c:pt idx="15">
                  <c:v>9</c:v>
                </c:pt>
                <c:pt idx="16">
                  <c:v>9</c:v>
                </c:pt>
                <c:pt idx="17">
                  <c:v>8</c:v>
                </c:pt>
              </c:numCache>
            </c:numRef>
          </c:val>
          <c:smooth val="0"/>
          <c:extLst>
            <c:ext xmlns:c16="http://schemas.microsoft.com/office/drawing/2014/chart" uri="{C3380CC4-5D6E-409C-BE32-E72D297353CC}">
              <c16:uniqueId val="{00000000-B9F6-49EC-8113-177EE71567C6}"/>
            </c:ext>
          </c:extLst>
        </c:ser>
        <c:ser>
          <c:idx val="1"/>
          <c:order val="1"/>
          <c:tx>
            <c:strRef>
              <c:f>'Analysis 5'!$D$3</c:f>
              <c:strCache>
                <c:ptCount val="1"/>
                <c:pt idx="0">
                  <c:v>FB1</c:v>
                </c:pt>
              </c:strCache>
            </c:strRef>
          </c:tx>
          <c:spPr>
            <a:ln w="31750" cap="rnd">
              <a:solidFill>
                <a:schemeClr val="accent4"/>
              </a:solidFill>
              <a:round/>
            </a:ln>
            <a:effectLst/>
          </c:spPr>
          <c:marker>
            <c:symbol val="none"/>
          </c:marker>
          <c:cat>
            <c:numRef>
              <c:f>'Analysis 5'!$B$4:$B$21</c:f>
              <c:numCache>
                <c:formatCode>m/d/yyyy</c:formatCode>
                <c:ptCount val="18"/>
                <c:pt idx="0">
                  <c:v>45078</c:v>
                </c:pt>
                <c:pt idx="1">
                  <c:v>45079</c:v>
                </c:pt>
                <c:pt idx="2">
                  <c:v>45080</c:v>
                </c:pt>
                <c:pt idx="3">
                  <c:v>45081</c:v>
                </c:pt>
                <c:pt idx="4">
                  <c:v>45082</c:v>
                </c:pt>
                <c:pt idx="5">
                  <c:v>45083</c:v>
                </c:pt>
                <c:pt idx="6">
                  <c:v>45084</c:v>
                </c:pt>
                <c:pt idx="7">
                  <c:v>45085</c:v>
                </c:pt>
                <c:pt idx="8">
                  <c:v>45086</c:v>
                </c:pt>
                <c:pt idx="9">
                  <c:v>45087</c:v>
                </c:pt>
                <c:pt idx="10">
                  <c:v>45088</c:v>
                </c:pt>
                <c:pt idx="11">
                  <c:v>45089</c:v>
                </c:pt>
                <c:pt idx="12">
                  <c:v>45090</c:v>
                </c:pt>
                <c:pt idx="13">
                  <c:v>45091</c:v>
                </c:pt>
                <c:pt idx="14">
                  <c:v>45092</c:v>
                </c:pt>
                <c:pt idx="15">
                  <c:v>45093</c:v>
                </c:pt>
                <c:pt idx="16">
                  <c:v>45094</c:v>
                </c:pt>
                <c:pt idx="17">
                  <c:v>45095</c:v>
                </c:pt>
              </c:numCache>
            </c:numRef>
          </c:cat>
          <c:val>
            <c:numRef>
              <c:f>'Analysis 5'!$D$4:$D$21</c:f>
              <c:numCache>
                <c:formatCode>General</c:formatCode>
                <c:ptCount val="18"/>
                <c:pt idx="0">
                  <c:v>6</c:v>
                </c:pt>
                <c:pt idx="1">
                  <c:v>7</c:v>
                </c:pt>
                <c:pt idx="2">
                  <c:v>5</c:v>
                </c:pt>
                <c:pt idx="3">
                  <c:v>6</c:v>
                </c:pt>
                <c:pt idx="4">
                  <c:v>10</c:v>
                </c:pt>
                <c:pt idx="5">
                  <c:v>8</c:v>
                </c:pt>
                <c:pt idx="6">
                  <c:v>6</c:v>
                </c:pt>
                <c:pt idx="7">
                  <c:v>6</c:v>
                </c:pt>
                <c:pt idx="8">
                  <c:v>8</c:v>
                </c:pt>
                <c:pt idx="9">
                  <c:v>7</c:v>
                </c:pt>
                <c:pt idx="10">
                  <c:v>5</c:v>
                </c:pt>
                <c:pt idx="11">
                  <c:v>7</c:v>
                </c:pt>
                <c:pt idx="12">
                  <c:v>8</c:v>
                </c:pt>
                <c:pt idx="13">
                  <c:v>8</c:v>
                </c:pt>
                <c:pt idx="14">
                  <c:v>7</c:v>
                </c:pt>
                <c:pt idx="15">
                  <c:v>7</c:v>
                </c:pt>
                <c:pt idx="16">
                  <c:v>7</c:v>
                </c:pt>
                <c:pt idx="17">
                  <c:v>8</c:v>
                </c:pt>
              </c:numCache>
            </c:numRef>
          </c:val>
          <c:smooth val="0"/>
          <c:extLst>
            <c:ext xmlns:c16="http://schemas.microsoft.com/office/drawing/2014/chart" uri="{C3380CC4-5D6E-409C-BE32-E72D297353CC}">
              <c16:uniqueId val="{00000001-B9F6-49EC-8113-177EE71567C6}"/>
            </c:ext>
          </c:extLst>
        </c:ser>
        <c:dLbls>
          <c:showLegendKey val="0"/>
          <c:showVal val="0"/>
          <c:showCatName val="0"/>
          <c:showSerName val="0"/>
          <c:showPercent val="0"/>
          <c:showBubbleSize val="0"/>
        </c:dLbls>
        <c:smooth val="0"/>
        <c:axId val="1796908847"/>
        <c:axId val="1796906767"/>
      </c:lineChart>
      <c:dateAx>
        <c:axId val="1796908847"/>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796906767"/>
        <c:crosses val="autoZero"/>
        <c:auto val="1"/>
        <c:lblOffset val="100"/>
        <c:baseTimeUnit val="days"/>
      </c:dateAx>
      <c:valAx>
        <c:axId val="1796906767"/>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796908847"/>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IN" baseline="0">
                <a:solidFill>
                  <a:schemeClr val="tx1"/>
                </a:solidFill>
              </a:rPr>
              <a:t>TOTAL REGISTRATION FOR SQLB1</a:t>
            </a:r>
          </a:p>
        </c:rich>
      </c:tx>
      <c:layout>
        <c:manualLayout>
          <c:xMode val="edge"/>
          <c:yMode val="edge"/>
          <c:x val="0.30491319444444442"/>
          <c:y val="3.1357318183880427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lineChart>
        <c:grouping val="standard"/>
        <c:varyColors val="0"/>
        <c:ser>
          <c:idx val="0"/>
          <c:order val="0"/>
          <c:tx>
            <c:strRef>
              <c:f>'Analysis 5'!$M$3</c:f>
              <c:strCache>
                <c:ptCount val="1"/>
                <c:pt idx="0">
                  <c:v>Content</c:v>
                </c:pt>
              </c:strCache>
            </c:strRef>
          </c:tx>
          <c:spPr>
            <a:ln w="31750" cap="rnd">
              <a:solidFill>
                <a:schemeClr val="accent2"/>
              </a:solidFill>
              <a:round/>
            </a:ln>
            <a:effectLst/>
          </c:spPr>
          <c:marker>
            <c:symbol val="none"/>
          </c:marker>
          <c:cat>
            <c:numRef>
              <c:f>'Analysis 5'!$L$4:$L$21</c:f>
              <c:numCache>
                <c:formatCode>m/d/yyyy</c:formatCode>
                <c:ptCount val="18"/>
                <c:pt idx="0">
                  <c:v>45078</c:v>
                </c:pt>
                <c:pt idx="1">
                  <c:v>45079</c:v>
                </c:pt>
                <c:pt idx="2">
                  <c:v>45080</c:v>
                </c:pt>
                <c:pt idx="3">
                  <c:v>45081</c:v>
                </c:pt>
                <c:pt idx="4">
                  <c:v>45082</c:v>
                </c:pt>
                <c:pt idx="5">
                  <c:v>45083</c:v>
                </c:pt>
                <c:pt idx="6">
                  <c:v>45084</c:v>
                </c:pt>
                <c:pt idx="7">
                  <c:v>45085</c:v>
                </c:pt>
                <c:pt idx="8">
                  <c:v>45086</c:v>
                </c:pt>
                <c:pt idx="9">
                  <c:v>45087</c:v>
                </c:pt>
                <c:pt idx="10">
                  <c:v>45088</c:v>
                </c:pt>
                <c:pt idx="11">
                  <c:v>45089</c:v>
                </c:pt>
                <c:pt idx="12">
                  <c:v>45090</c:v>
                </c:pt>
                <c:pt idx="13">
                  <c:v>45091</c:v>
                </c:pt>
                <c:pt idx="14">
                  <c:v>45092</c:v>
                </c:pt>
                <c:pt idx="15">
                  <c:v>45093</c:v>
                </c:pt>
                <c:pt idx="16">
                  <c:v>45094</c:v>
                </c:pt>
                <c:pt idx="17">
                  <c:v>45095</c:v>
                </c:pt>
              </c:numCache>
            </c:numRef>
          </c:cat>
          <c:val>
            <c:numRef>
              <c:f>'Analysis 5'!$M$4:$M$21</c:f>
              <c:numCache>
                <c:formatCode>General</c:formatCode>
                <c:ptCount val="18"/>
                <c:pt idx="0">
                  <c:v>34</c:v>
                </c:pt>
                <c:pt idx="1">
                  <c:v>17</c:v>
                </c:pt>
                <c:pt idx="2">
                  <c:v>5</c:v>
                </c:pt>
                <c:pt idx="3">
                  <c:v>9</c:v>
                </c:pt>
                <c:pt idx="4">
                  <c:v>5</c:v>
                </c:pt>
                <c:pt idx="5">
                  <c:v>13</c:v>
                </c:pt>
                <c:pt idx="6">
                  <c:v>9</c:v>
                </c:pt>
                <c:pt idx="7">
                  <c:v>10</c:v>
                </c:pt>
                <c:pt idx="8">
                  <c:v>10</c:v>
                </c:pt>
                <c:pt idx="9">
                  <c:v>13</c:v>
                </c:pt>
                <c:pt idx="10">
                  <c:v>10</c:v>
                </c:pt>
                <c:pt idx="11">
                  <c:v>8</c:v>
                </c:pt>
                <c:pt idx="12">
                  <c:v>13</c:v>
                </c:pt>
                <c:pt idx="13">
                  <c:v>6</c:v>
                </c:pt>
                <c:pt idx="14">
                  <c:v>12</c:v>
                </c:pt>
                <c:pt idx="15">
                  <c:v>14</c:v>
                </c:pt>
                <c:pt idx="16">
                  <c:v>5</c:v>
                </c:pt>
                <c:pt idx="17">
                  <c:v>13</c:v>
                </c:pt>
              </c:numCache>
            </c:numRef>
          </c:val>
          <c:smooth val="0"/>
          <c:extLst>
            <c:ext xmlns:c16="http://schemas.microsoft.com/office/drawing/2014/chart" uri="{C3380CC4-5D6E-409C-BE32-E72D297353CC}">
              <c16:uniqueId val="{00000000-0EA6-43FC-A217-DF43AC04F91F}"/>
            </c:ext>
          </c:extLst>
        </c:ser>
        <c:ser>
          <c:idx val="1"/>
          <c:order val="1"/>
          <c:tx>
            <c:strRef>
              <c:f>'Analysis 5'!$N$3</c:f>
              <c:strCache>
                <c:ptCount val="1"/>
                <c:pt idx="0">
                  <c:v>YT2</c:v>
                </c:pt>
              </c:strCache>
            </c:strRef>
          </c:tx>
          <c:spPr>
            <a:ln w="31750" cap="rnd">
              <a:solidFill>
                <a:schemeClr val="accent4"/>
              </a:solidFill>
              <a:round/>
            </a:ln>
            <a:effectLst/>
          </c:spPr>
          <c:marker>
            <c:symbol val="none"/>
          </c:marker>
          <c:cat>
            <c:numRef>
              <c:f>'Analysis 5'!$L$4:$L$21</c:f>
              <c:numCache>
                <c:formatCode>m/d/yyyy</c:formatCode>
                <c:ptCount val="18"/>
                <c:pt idx="0">
                  <c:v>45078</c:v>
                </c:pt>
                <c:pt idx="1">
                  <c:v>45079</c:v>
                </c:pt>
                <c:pt idx="2">
                  <c:v>45080</c:v>
                </c:pt>
                <c:pt idx="3">
                  <c:v>45081</c:v>
                </c:pt>
                <c:pt idx="4">
                  <c:v>45082</c:v>
                </c:pt>
                <c:pt idx="5">
                  <c:v>45083</c:v>
                </c:pt>
                <c:pt idx="6">
                  <c:v>45084</c:v>
                </c:pt>
                <c:pt idx="7">
                  <c:v>45085</c:v>
                </c:pt>
                <c:pt idx="8">
                  <c:v>45086</c:v>
                </c:pt>
                <c:pt idx="9">
                  <c:v>45087</c:v>
                </c:pt>
                <c:pt idx="10">
                  <c:v>45088</c:v>
                </c:pt>
                <c:pt idx="11">
                  <c:v>45089</c:v>
                </c:pt>
                <c:pt idx="12">
                  <c:v>45090</c:v>
                </c:pt>
                <c:pt idx="13">
                  <c:v>45091</c:v>
                </c:pt>
                <c:pt idx="14">
                  <c:v>45092</c:v>
                </c:pt>
                <c:pt idx="15">
                  <c:v>45093</c:v>
                </c:pt>
                <c:pt idx="16">
                  <c:v>45094</c:v>
                </c:pt>
                <c:pt idx="17">
                  <c:v>45095</c:v>
                </c:pt>
              </c:numCache>
            </c:numRef>
          </c:cat>
          <c:val>
            <c:numRef>
              <c:f>'Analysis 5'!$N$4:$N$21</c:f>
              <c:numCache>
                <c:formatCode>General</c:formatCode>
                <c:ptCount val="18"/>
                <c:pt idx="0">
                  <c:v>0</c:v>
                </c:pt>
                <c:pt idx="1">
                  <c:v>12</c:v>
                </c:pt>
                <c:pt idx="2">
                  <c:v>14</c:v>
                </c:pt>
                <c:pt idx="3">
                  <c:v>12</c:v>
                </c:pt>
                <c:pt idx="4">
                  <c:v>14</c:v>
                </c:pt>
                <c:pt idx="5">
                  <c:v>13</c:v>
                </c:pt>
                <c:pt idx="6">
                  <c:v>16</c:v>
                </c:pt>
                <c:pt idx="7">
                  <c:v>15</c:v>
                </c:pt>
                <c:pt idx="8">
                  <c:v>15</c:v>
                </c:pt>
                <c:pt idx="9">
                  <c:v>14</c:v>
                </c:pt>
                <c:pt idx="10">
                  <c:v>14</c:v>
                </c:pt>
                <c:pt idx="11">
                  <c:v>18</c:v>
                </c:pt>
                <c:pt idx="12">
                  <c:v>13</c:v>
                </c:pt>
                <c:pt idx="13">
                  <c:v>15</c:v>
                </c:pt>
                <c:pt idx="14">
                  <c:v>17</c:v>
                </c:pt>
                <c:pt idx="15">
                  <c:v>13</c:v>
                </c:pt>
                <c:pt idx="16">
                  <c:v>17</c:v>
                </c:pt>
                <c:pt idx="17">
                  <c:v>15</c:v>
                </c:pt>
              </c:numCache>
            </c:numRef>
          </c:val>
          <c:smooth val="0"/>
          <c:extLst>
            <c:ext xmlns:c16="http://schemas.microsoft.com/office/drawing/2014/chart" uri="{C3380CC4-5D6E-409C-BE32-E72D297353CC}">
              <c16:uniqueId val="{00000001-0EA6-43FC-A217-DF43AC04F91F}"/>
            </c:ext>
          </c:extLst>
        </c:ser>
        <c:ser>
          <c:idx val="2"/>
          <c:order val="2"/>
          <c:tx>
            <c:strRef>
              <c:f>'Analysis 5'!$O$3</c:f>
              <c:strCache>
                <c:ptCount val="1"/>
                <c:pt idx="0">
                  <c:v>IG3</c:v>
                </c:pt>
              </c:strCache>
            </c:strRef>
          </c:tx>
          <c:spPr>
            <a:ln w="31750" cap="rnd">
              <a:solidFill>
                <a:schemeClr val="accent6"/>
              </a:solidFill>
              <a:round/>
            </a:ln>
            <a:effectLst/>
          </c:spPr>
          <c:marker>
            <c:symbol val="none"/>
          </c:marker>
          <c:cat>
            <c:numRef>
              <c:f>'Analysis 5'!$L$4:$L$21</c:f>
              <c:numCache>
                <c:formatCode>m/d/yyyy</c:formatCode>
                <c:ptCount val="18"/>
                <c:pt idx="0">
                  <c:v>45078</c:v>
                </c:pt>
                <c:pt idx="1">
                  <c:v>45079</c:v>
                </c:pt>
                <c:pt idx="2">
                  <c:v>45080</c:v>
                </c:pt>
                <c:pt idx="3">
                  <c:v>45081</c:v>
                </c:pt>
                <c:pt idx="4">
                  <c:v>45082</c:v>
                </c:pt>
                <c:pt idx="5">
                  <c:v>45083</c:v>
                </c:pt>
                <c:pt idx="6">
                  <c:v>45084</c:v>
                </c:pt>
                <c:pt idx="7">
                  <c:v>45085</c:v>
                </c:pt>
                <c:pt idx="8">
                  <c:v>45086</c:v>
                </c:pt>
                <c:pt idx="9">
                  <c:v>45087</c:v>
                </c:pt>
                <c:pt idx="10">
                  <c:v>45088</c:v>
                </c:pt>
                <c:pt idx="11">
                  <c:v>45089</c:v>
                </c:pt>
                <c:pt idx="12">
                  <c:v>45090</c:v>
                </c:pt>
                <c:pt idx="13">
                  <c:v>45091</c:v>
                </c:pt>
                <c:pt idx="14">
                  <c:v>45092</c:v>
                </c:pt>
                <c:pt idx="15">
                  <c:v>45093</c:v>
                </c:pt>
                <c:pt idx="16">
                  <c:v>45094</c:v>
                </c:pt>
                <c:pt idx="17">
                  <c:v>45095</c:v>
                </c:pt>
              </c:numCache>
            </c:numRef>
          </c:cat>
          <c:val>
            <c:numRef>
              <c:f>'Analysis 5'!$O$4:$O$21</c:f>
              <c:numCache>
                <c:formatCode>General</c:formatCode>
                <c:ptCount val="18"/>
                <c:pt idx="0">
                  <c:v>0</c:v>
                </c:pt>
                <c:pt idx="1">
                  <c:v>0</c:v>
                </c:pt>
                <c:pt idx="2">
                  <c:v>6</c:v>
                </c:pt>
                <c:pt idx="3">
                  <c:v>4</c:v>
                </c:pt>
                <c:pt idx="4">
                  <c:v>4</c:v>
                </c:pt>
                <c:pt idx="5">
                  <c:v>6</c:v>
                </c:pt>
                <c:pt idx="6">
                  <c:v>7</c:v>
                </c:pt>
                <c:pt idx="7">
                  <c:v>6</c:v>
                </c:pt>
                <c:pt idx="8">
                  <c:v>6</c:v>
                </c:pt>
                <c:pt idx="9">
                  <c:v>3</c:v>
                </c:pt>
                <c:pt idx="10">
                  <c:v>4</c:v>
                </c:pt>
                <c:pt idx="11">
                  <c:v>4</c:v>
                </c:pt>
                <c:pt idx="12">
                  <c:v>6</c:v>
                </c:pt>
                <c:pt idx="13">
                  <c:v>6</c:v>
                </c:pt>
                <c:pt idx="14">
                  <c:v>4</c:v>
                </c:pt>
                <c:pt idx="15">
                  <c:v>4</c:v>
                </c:pt>
                <c:pt idx="16">
                  <c:v>4</c:v>
                </c:pt>
                <c:pt idx="17">
                  <c:v>9</c:v>
                </c:pt>
              </c:numCache>
            </c:numRef>
          </c:val>
          <c:smooth val="0"/>
          <c:extLst>
            <c:ext xmlns:c16="http://schemas.microsoft.com/office/drawing/2014/chart" uri="{C3380CC4-5D6E-409C-BE32-E72D297353CC}">
              <c16:uniqueId val="{00000002-0EA6-43FC-A217-DF43AC04F91F}"/>
            </c:ext>
          </c:extLst>
        </c:ser>
        <c:dLbls>
          <c:showLegendKey val="0"/>
          <c:showVal val="0"/>
          <c:showCatName val="0"/>
          <c:showSerName val="0"/>
          <c:showPercent val="0"/>
          <c:showBubbleSize val="0"/>
        </c:dLbls>
        <c:smooth val="0"/>
        <c:axId val="1536691487"/>
        <c:axId val="1536697727"/>
      </c:lineChart>
      <c:dateAx>
        <c:axId val="1536691487"/>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536697727"/>
        <c:crosses val="autoZero"/>
        <c:auto val="1"/>
        <c:lblOffset val="100"/>
        <c:baseTimeUnit val="days"/>
      </c:dateAx>
      <c:valAx>
        <c:axId val="1536697727"/>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536691487"/>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[PROJECT_2.xlsx]MONTHLY REVENUE!PivotTable3</c:name>
    <c:fmtId val="4"/>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solidFill>
                  <a:schemeClr val="tx1"/>
                </a:solidFill>
              </a:rPr>
              <a:t>Total</a:t>
            </a:r>
            <a:r>
              <a:rPr lang="en-US" baseline="0" dirty="0">
                <a:solidFill>
                  <a:schemeClr val="tx1"/>
                </a:solidFill>
              </a:rPr>
              <a:t> Revenue by each Course</a:t>
            </a:r>
            <a:endParaRPr lang="en-US" dirty="0">
              <a:solidFill>
                <a:schemeClr val="tx1"/>
              </a:solidFill>
            </a:endParaRPr>
          </a:p>
        </c:rich>
      </c:tx>
      <c:layout>
        <c:manualLayout>
          <c:xMode val="edge"/>
          <c:yMode val="edge"/>
          <c:x val="2.1323025654779851E-2"/>
          <c:y val="2.2030647463960232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pivotFmt>
      <c:pivotFmt>
        <c:idx val="9"/>
        <c:spPr>
          <a:solidFill>
            <a:schemeClr val="accent1"/>
          </a:solidFill>
          <a:ln>
            <a:noFill/>
          </a:ln>
          <a:effectLst/>
        </c:spPr>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pivotFmt>
      <c:pivotFmt>
        <c:idx val="17"/>
        <c:spPr>
          <a:solidFill>
            <a:schemeClr val="accent1"/>
          </a:solidFill>
          <a:ln>
            <a:noFill/>
          </a:ln>
          <a:effectLst/>
        </c:spPr>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pivotFmt>
      <c:pivotFmt>
        <c:idx val="20"/>
        <c:spPr>
          <a:solidFill>
            <a:schemeClr val="accent1"/>
          </a:solidFill>
          <a:ln>
            <a:noFill/>
          </a:ln>
          <a:effectLst/>
        </c:spPr>
      </c:pivotFmt>
      <c:pivotFmt>
        <c:idx val="21"/>
        <c:spPr>
          <a:solidFill>
            <a:schemeClr val="accent1"/>
          </a:solidFill>
          <a:ln>
            <a:noFill/>
          </a:ln>
          <a:effectLst/>
        </c:spPr>
      </c:pivotFmt>
      <c:pivotFmt>
        <c:idx val="22"/>
        <c:spPr>
          <a:solidFill>
            <a:schemeClr val="accent1"/>
          </a:solidFill>
          <a:ln>
            <a:noFill/>
          </a:ln>
          <a:effectLst/>
        </c:spPr>
      </c:pivotFmt>
      <c:pivotFmt>
        <c:idx val="23"/>
        <c:spPr>
          <a:solidFill>
            <a:schemeClr val="accent1"/>
          </a:solidFill>
          <a:ln>
            <a:noFill/>
          </a:ln>
          <a:effectLst/>
        </c:spPr>
      </c:pivotFmt>
      <c:pivotFmt>
        <c:idx val="24"/>
        <c:spPr>
          <a:solidFill>
            <a:schemeClr val="accent1"/>
          </a:solidFill>
          <a:ln>
            <a:noFill/>
          </a:ln>
          <a:effectLst/>
        </c:spPr>
      </c:pivotFmt>
      <c:pivotFmt>
        <c:idx val="25"/>
        <c:spPr>
          <a:solidFill>
            <a:schemeClr val="accent1"/>
          </a:solidFill>
          <a:ln>
            <a:noFill/>
          </a:ln>
          <a:effectLst/>
        </c:spPr>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pivotFmt>
      <c:pivotFmt>
        <c:idx val="28"/>
        <c:spPr>
          <a:solidFill>
            <a:schemeClr val="accent1"/>
          </a:solidFill>
          <a:ln>
            <a:noFill/>
          </a:ln>
          <a:effectLst/>
        </c:spPr>
      </c:pivotFmt>
      <c:pivotFmt>
        <c:idx val="29"/>
        <c:spPr>
          <a:solidFill>
            <a:schemeClr val="accent1"/>
          </a:solidFill>
          <a:ln>
            <a:noFill/>
          </a:ln>
          <a:effectLst/>
        </c:spPr>
      </c:pivotFmt>
      <c:pivotFmt>
        <c:idx val="30"/>
        <c:spPr>
          <a:solidFill>
            <a:schemeClr val="accent1"/>
          </a:solidFill>
          <a:ln>
            <a:noFill/>
          </a:ln>
          <a:effectLst/>
        </c:spPr>
      </c:pivotFmt>
      <c:pivotFmt>
        <c:idx val="31"/>
        <c:spPr>
          <a:solidFill>
            <a:schemeClr val="accent1"/>
          </a:solidFill>
          <a:ln>
            <a:noFill/>
          </a:ln>
          <a:effectLst/>
        </c:spPr>
      </c:pivotFmt>
      <c:pivotFmt>
        <c:idx val="32"/>
        <c:spPr>
          <a:solidFill>
            <a:schemeClr val="accent1"/>
          </a:solidFill>
          <a:ln>
            <a:noFill/>
          </a:ln>
          <a:effectLst/>
        </c:spPr>
      </c:pivotFmt>
      <c:pivotFmt>
        <c:idx val="33"/>
        <c:spPr>
          <a:solidFill>
            <a:schemeClr val="accent1"/>
          </a:solidFill>
          <a:ln>
            <a:noFill/>
          </a:ln>
          <a:effectLst/>
        </c:spPr>
      </c:pivotFmt>
    </c:pivotFmts>
    <c:plotArea>
      <c:layout/>
      <c:pieChart>
        <c:varyColors val="1"/>
        <c:ser>
          <c:idx val="0"/>
          <c:order val="0"/>
          <c:tx>
            <c:strRef>
              <c:f>'MONTHLY REVENUE'!$B$1</c:f>
              <c:strCache>
                <c:ptCount val="1"/>
                <c:pt idx="0">
                  <c:v>Sum of TOTAL_REVENUE</c:v>
                </c:pt>
              </c:strCache>
            </c:strRef>
          </c:tx>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1-7FBE-4798-A4F0-CB83C4D4B585}"/>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3-7FBE-4798-A4F0-CB83C4D4B585}"/>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5-7FBE-4798-A4F0-CB83C4D4B585}"/>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7-7FBE-4798-A4F0-CB83C4D4B585}"/>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9-7FBE-4798-A4F0-CB83C4D4B585}"/>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B-7FBE-4798-A4F0-CB83C4D4B585}"/>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D-7FBE-4798-A4F0-CB83C4D4B58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multiLvlStrRef>
              <c:f>'MONTHLY REVENUE'!$A$2:$A$12</c:f>
              <c:multiLvlStrCache>
                <c:ptCount val="7"/>
                <c:lvl>
                  <c:pt idx="0">
                    <c:v>S1B1</c:v>
                  </c:pt>
                  <c:pt idx="1">
                    <c:v>SB2</c:v>
                  </c:pt>
                  <c:pt idx="2">
                    <c:v>SB2</c:v>
                  </c:pt>
                  <c:pt idx="3">
                    <c:v>SB3</c:v>
                  </c:pt>
                  <c:pt idx="4">
                    <c:v>SB4</c:v>
                  </c:pt>
                  <c:pt idx="5">
                    <c:v>EB1</c:v>
                  </c:pt>
                  <c:pt idx="6">
                    <c:v>SQLB1</c:v>
                  </c:pt>
                </c:lvl>
                <c:lvl>
                  <c:pt idx="0">
                    <c:v>APRIL</c:v>
                  </c:pt>
                  <c:pt idx="2">
                    <c:v>MAY</c:v>
                  </c:pt>
                  <c:pt idx="5">
                    <c:v>JUNE</c:v>
                  </c:pt>
                </c:lvl>
              </c:multiLvlStrCache>
            </c:multiLvlStrRef>
          </c:cat>
          <c:val>
            <c:numRef>
              <c:f>'MONTHLY REVENUE'!$B$2:$B$12</c:f>
              <c:numCache>
                <c:formatCode>General</c:formatCode>
                <c:ptCount val="7"/>
                <c:pt idx="0">
                  <c:v>45000</c:v>
                </c:pt>
                <c:pt idx="1">
                  <c:v>36500</c:v>
                </c:pt>
                <c:pt idx="2">
                  <c:v>18500</c:v>
                </c:pt>
                <c:pt idx="3">
                  <c:v>61000</c:v>
                </c:pt>
                <c:pt idx="4">
                  <c:v>72500</c:v>
                </c:pt>
                <c:pt idx="5">
                  <c:v>152500</c:v>
                </c:pt>
                <c:pt idx="6">
                  <c:v>536000</c:v>
                </c:pt>
              </c:numCache>
            </c:numRef>
          </c:val>
          <c:extLst>
            <c:ext xmlns:c16="http://schemas.microsoft.com/office/drawing/2014/chart" uri="{C3380CC4-5D6E-409C-BE32-E72D297353CC}">
              <c16:uniqueId val="{0000000E-7FBE-4798-A4F0-CB83C4D4B585}"/>
            </c:ext>
          </c:extLst>
        </c:ser>
        <c:ser>
          <c:idx val="1"/>
          <c:order val="1"/>
          <c:tx>
            <c:strRef>
              <c:f>'MONTHLY REVENUE'!$C$1</c:f>
              <c:strCache>
                <c:ptCount val="1"/>
                <c:pt idx="0">
                  <c:v>Sum of ENROLLED</c:v>
                </c:pt>
              </c:strCache>
            </c:strRef>
          </c:tx>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0-7FBE-4798-A4F0-CB83C4D4B585}"/>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2-7FBE-4798-A4F0-CB83C4D4B585}"/>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4-7FBE-4798-A4F0-CB83C4D4B585}"/>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6-7FBE-4798-A4F0-CB83C4D4B585}"/>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8-7FBE-4798-A4F0-CB83C4D4B585}"/>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A-7FBE-4798-A4F0-CB83C4D4B585}"/>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1C-7FBE-4798-A4F0-CB83C4D4B58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multiLvlStrRef>
              <c:f>'MONTHLY REVENUE'!$A$2:$A$12</c:f>
              <c:multiLvlStrCache>
                <c:ptCount val="7"/>
                <c:lvl>
                  <c:pt idx="0">
                    <c:v>S1B1</c:v>
                  </c:pt>
                  <c:pt idx="1">
                    <c:v>SB2</c:v>
                  </c:pt>
                  <c:pt idx="2">
                    <c:v>SB2</c:v>
                  </c:pt>
                  <c:pt idx="3">
                    <c:v>SB3</c:v>
                  </c:pt>
                  <c:pt idx="4">
                    <c:v>SB4</c:v>
                  </c:pt>
                  <c:pt idx="5">
                    <c:v>EB1</c:v>
                  </c:pt>
                  <c:pt idx="6">
                    <c:v>SQLB1</c:v>
                  </c:pt>
                </c:lvl>
                <c:lvl>
                  <c:pt idx="0">
                    <c:v>APRIL</c:v>
                  </c:pt>
                  <c:pt idx="2">
                    <c:v>MAY</c:v>
                  </c:pt>
                  <c:pt idx="5">
                    <c:v>JUNE</c:v>
                  </c:pt>
                </c:lvl>
              </c:multiLvlStrCache>
            </c:multiLvlStrRef>
          </c:cat>
          <c:val>
            <c:numRef>
              <c:f>'MONTHLY REVENUE'!$C$2:$C$12</c:f>
              <c:numCache>
                <c:formatCode>General</c:formatCode>
                <c:ptCount val="7"/>
                <c:pt idx="0">
                  <c:v>90</c:v>
                </c:pt>
                <c:pt idx="1">
                  <c:v>73</c:v>
                </c:pt>
                <c:pt idx="2">
                  <c:v>37</c:v>
                </c:pt>
                <c:pt idx="3">
                  <c:v>122</c:v>
                </c:pt>
                <c:pt idx="4">
                  <c:v>145</c:v>
                </c:pt>
                <c:pt idx="5">
                  <c:v>305</c:v>
                </c:pt>
                <c:pt idx="6">
                  <c:v>536</c:v>
                </c:pt>
              </c:numCache>
            </c:numRef>
          </c:val>
          <c:extLst>
            <c:ext xmlns:c16="http://schemas.microsoft.com/office/drawing/2014/chart" uri="{C3380CC4-5D6E-409C-BE32-E72D297353CC}">
              <c16:uniqueId val="{0000001D-7FBE-4798-A4F0-CB83C4D4B585}"/>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81193941382327206"/>
          <c:y val="7.0093686205890945E-2"/>
          <c:w val="0.17139391951006125"/>
          <c:h val="0.76763670166229225"/>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solidFill>
                  <a:schemeClr val="tx1"/>
                </a:solidFill>
              </a:rPr>
              <a:t>TOTAL</a:t>
            </a:r>
            <a:r>
              <a:rPr lang="en-US" baseline="0" dirty="0">
                <a:solidFill>
                  <a:schemeClr val="tx1"/>
                </a:solidFill>
              </a:rPr>
              <a:t> </a:t>
            </a:r>
            <a:r>
              <a:rPr lang="en-US" dirty="0">
                <a:solidFill>
                  <a:schemeClr val="tx1"/>
                </a:solidFill>
              </a:rPr>
              <a:t>REVENUE</a:t>
            </a:r>
          </a:p>
        </c:rich>
      </c:tx>
      <c:layout>
        <c:manualLayout>
          <c:xMode val="edge"/>
          <c:yMode val="edge"/>
          <c:x val="3.0062269734191169E-2"/>
          <c:y val="6.8102924712614255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pieChart>
        <c:varyColors val="1"/>
        <c:ser>
          <c:idx val="0"/>
          <c:order val="0"/>
          <c:tx>
            <c:strRef>
              <c:f>'MONTHLY REVENUE'!$B$19</c:f>
              <c:strCache>
                <c:ptCount val="1"/>
                <c:pt idx="0">
                  <c:v>TOTAL_REVENUE</c:v>
                </c:pt>
              </c:strCache>
            </c:strRef>
          </c:tx>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1-D185-4D97-89F9-29C2719F257B}"/>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3-D185-4D97-89F9-29C2719F257B}"/>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c:spPr>
            <c:extLst>
              <c:ext xmlns:c16="http://schemas.microsoft.com/office/drawing/2014/chart" uri="{C3380CC4-5D6E-409C-BE32-E72D297353CC}">
                <c16:uniqueId val="{00000005-D185-4D97-89F9-29C2719F257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'MONTHLY REVENUE'!$A$20:$A$22</c:f>
              <c:strCache>
                <c:ptCount val="3"/>
                <c:pt idx="0">
                  <c:v>APRIL</c:v>
                </c:pt>
                <c:pt idx="1">
                  <c:v>MAY</c:v>
                </c:pt>
                <c:pt idx="2">
                  <c:v>JUNE</c:v>
                </c:pt>
              </c:strCache>
            </c:strRef>
          </c:cat>
          <c:val>
            <c:numRef>
              <c:f>'MONTHLY REVENUE'!$B$20:$B$22</c:f>
              <c:numCache>
                <c:formatCode>General</c:formatCode>
                <c:ptCount val="3"/>
                <c:pt idx="0">
                  <c:v>81500</c:v>
                </c:pt>
                <c:pt idx="1">
                  <c:v>152000</c:v>
                </c:pt>
                <c:pt idx="2">
                  <c:v>688500</c:v>
                </c:pt>
              </c:numCache>
            </c:numRef>
          </c:val>
          <c:extLst>
            <c:ext xmlns:c16="http://schemas.microsoft.com/office/drawing/2014/chart" uri="{C3380CC4-5D6E-409C-BE32-E72D297353CC}">
              <c16:uniqueId val="{00000006-D185-4D97-89F9-29C2719F257B}"/>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IN" sz="1400" b="1" baseline="0" dirty="0">
                <a:solidFill>
                  <a:schemeClr val="tx1"/>
                </a:solidFill>
              </a:rPr>
              <a:t>NUMBER OF VISITORS ON EACH PAGE – JULY 1 to 15</a:t>
            </a:r>
          </a:p>
        </c:rich>
      </c:tx>
      <c:layout>
        <c:manualLayout>
          <c:xMode val="edge"/>
          <c:yMode val="edge"/>
          <c:x val="0.13554594812847665"/>
          <c:y val="3.2407440480868008E-2"/>
        </c:manualLayout>
      </c:layout>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8.7334273593243861E-2"/>
          <c:y val="0.26435810207443622"/>
          <c:w val="0.88659991555199724"/>
          <c:h val="0.55302357047639594"/>
        </c:manualLayout>
      </c:layout>
      <c:lineChart>
        <c:grouping val="standard"/>
        <c:varyColors val="0"/>
        <c:ser>
          <c:idx val="0"/>
          <c:order val="0"/>
          <c:tx>
            <c:strRef>
              <c:f>'Analysis 6'!$C$3</c:f>
              <c:strCache>
                <c:ptCount val="1"/>
                <c:pt idx="0">
                  <c:v>VISITORS_VARIANT_A</c:v>
                </c:pt>
              </c:strCache>
            </c:strRef>
          </c:tx>
          <c:spPr>
            <a:ln w="22225" cap="rnd" cmpd="sng" algn="ctr">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'Analysis 6'!$B$4:$B$9</c:f>
              <c:strCache>
                <c:ptCount val="6"/>
                <c:pt idx="0">
                  <c:v>Home</c:v>
                </c:pt>
                <c:pt idx="1">
                  <c:v>Courses</c:v>
                </c:pt>
                <c:pt idx="2">
                  <c:v>Course Details</c:v>
                </c:pt>
                <c:pt idx="3">
                  <c:v>Register Button</c:v>
                </c:pt>
                <c:pt idx="4">
                  <c:v>Payment Page</c:v>
                </c:pt>
                <c:pt idx="5">
                  <c:v>Payment Success</c:v>
                </c:pt>
              </c:strCache>
            </c:strRef>
          </c:cat>
          <c:val>
            <c:numRef>
              <c:f>'Analysis 6'!$C$4:$C$9</c:f>
              <c:numCache>
                <c:formatCode>General</c:formatCode>
                <c:ptCount val="6"/>
                <c:pt idx="0">
                  <c:v>603</c:v>
                </c:pt>
                <c:pt idx="1">
                  <c:v>569</c:v>
                </c:pt>
                <c:pt idx="2">
                  <c:v>425</c:v>
                </c:pt>
                <c:pt idx="3">
                  <c:v>344</c:v>
                </c:pt>
                <c:pt idx="4">
                  <c:v>237</c:v>
                </c:pt>
                <c:pt idx="5">
                  <c:v>185</c:v>
                </c:pt>
              </c:numCache>
            </c:numRef>
          </c:val>
          <c:smooth val="0"/>
          <c:extLst>
            <c:ext xmlns:c16="http://schemas.microsoft.com/office/drawing/2014/chart" uri="{C3380CC4-5D6E-409C-BE32-E72D297353CC}">
              <c16:uniqueId val="{00000000-2F5A-47DE-8696-68A19DC612D3}"/>
            </c:ext>
          </c:extLst>
        </c:ser>
        <c:ser>
          <c:idx val="1"/>
          <c:order val="1"/>
          <c:tx>
            <c:strRef>
              <c:f>'Analysis 6'!$D$3</c:f>
              <c:strCache>
                <c:ptCount val="1"/>
                <c:pt idx="0">
                  <c:v>VISITORS_VARIANT_B</c:v>
                </c:pt>
              </c:strCache>
            </c:strRef>
          </c:tx>
          <c:spPr>
            <a:ln w="22225" cap="rnd" cmpd="sng" algn="ctr">
              <a:solidFill>
                <a:schemeClr val="accent4"/>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'Analysis 6'!$B$4:$B$9</c:f>
              <c:strCache>
                <c:ptCount val="6"/>
                <c:pt idx="0">
                  <c:v>Home</c:v>
                </c:pt>
                <c:pt idx="1">
                  <c:v>Courses</c:v>
                </c:pt>
                <c:pt idx="2">
                  <c:v>Course Details</c:v>
                </c:pt>
                <c:pt idx="3">
                  <c:v>Register Button</c:v>
                </c:pt>
                <c:pt idx="4">
                  <c:v>Payment Page</c:v>
                </c:pt>
                <c:pt idx="5">
                  <c:v>Payment Success</c:v>
                </c:pt>
              </c:strCache>
            </c:strRef>
          </c:cat>
          <c:val>
            <c:numRef>
              <c:f>'Analysis 6'!$D$4:$D$9</c:f>
              <c:numCache>
                <c:formatCode>General</c:formatCode>
                <c:ptCount val="6"/>
                <c:pt idx="0">
                  <c:v>1088</c:v>
                </c:pt>
                <c:pt idx="1">
                  <c:v>1086</c:v>
                </c:pt>
                <c:pt idx="2">
                  <c:v>1073</c:v>
                </c:pt>
                <c:pt idx="3">
                  <c:v>989</c:v>
                </c:pt>
                <c:pt idx="4">
                  <c:v>884</c:v>
                </c:pt>
                <c:pt idx="5">
                  <c:v>407</c:v>
                </c:pt>
              </c:numCache>
            </c:numRef>
          </c:val>
          <c:smooth val="0"/>
          <c:extLst>
            <c:ext xmlns:c16="http://schemas.microsoft.com/office/drawing/2014/chart" uri="{C3380CC4-5D6E-409C-BE32-E72D297353CC}">
              <c16:uniqueId val="{00000001-2F5A-47DE-8696-68A19DC612D3}"/>
            </c:ext>
          </c:extLst>
        </c:ser>
        <c:dLbls>
          <c:dLblPos val="t"/>
          <c:showLegendKey val="0"/>
          <c:showVal val="1"/>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821756896"/>
        <c:axId val="821757312"/>
      </c:lineChart>
      <c:catAx>
        <c:axId val="821756896"/>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000" b="0" i="0" u="none" strike="noStrike" kern="1200" spc="20" baseline="0">
                <a:solidFill>
                  <a:schemeClr val="tx1"/>
                </a:solidFill>
                <a:latin typeface="+mn-lt"/>
                <a:ea typeface="+mn-ea"/>
                <a:cs typeface="+mn-cs"/>
              </a:defRPr>
            </a:pPr>
            <a:endParaRPr lang="en-US"/>
          </a:p>
        </c:txPr>
        <c:crossAx val="821757312"/>
        <c:crosses val="autoZero"/>
        <c:auto val="1"/>
        <c:lblAlgn val="ctr"/>
        <c:lblOffset val="100"/>
        <c:noMultiLvlLbl val="0"/>
      </c:catAx>
      <c:valAx>
        <c:axId val="8217573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spc="20" baseline="0">
                <a:solidFill>
                  <a:schemeClr val="tx1"/>
                </a:solidFill>
                <a:latin typeface="+mn-lt"/>
                <a:ea typeface="+mn-ea"/>
                <a:cs typeface="+mn-cs"/>
              </a:defRPr>
            </a:pPr>
            <a:endParaRPr lang="en-US"/>
          </a:p>
        </c:txPr>
        <c:crossAx val="821756896"/>
        <c:crosses val="autoZero"/>
        <c:crossBetween val="between"/>
      </c:valAx>
      <c:spPr>
        <a:gradFill>
          <a:gsLst>
            <a:gs pos="100000">
              <a:schemeClr val="lt1">
                <a:lumMod val="95000"/>
              </a:schemeClr>
            </a:gs>
            <a:gs pos="0">
              <a:schemeClr val="lt1"/>
            </a:gs>
          </a:gsLst>
          <a:lin ang="5400000" scaled="0"/>
        </a:gradFill>
        <a:ln>
          <a:noFill/>
        </a:ln>
        <a:effectLst/>
      </c:spPr>
    </c:plotArea>
    <c:legend>
      <c:legendPos val="t"/>
      <c:layout>
        <c:manualLayout>
          <c:xMode val="edge"/>
          <c:yMode val="edge"/>
          <c:x val="0.19943890403434189"/>
          <c:y val="0.12742623599623376"/>
          <c:w val="0.59164352867267178"/>
          <c:h val="7.655154086077888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en-IN" sz="1400" b="1" dirty="0">
                <a:solidFill>
                  <a:schemeClr val="tx1"/>
                </a:solidFill>
              </a:rPr>
              <a:t>AVG</a:t>
            </a:r>
            <a:r>
              <a:rPr lang="en-IN" sz="1400" b="1" baseline="0" dirty="0">
                <a:solidFill>
                  <a:schemeClr val="tx1"/>
                </a:solidFill>
              </a:rPr>
              <a:t> TIMESPENT</a:t>
            </a:r>
            <a:endParaRPr lang="en-IN" sz="1400" b="1" dirty="0">
              <a:solidFill>
                <a:schemeClr val="tx1"/>
              </a:solidFill>
            </a:endParaRPr>
          </a:p>
        </c:rich>
      </c:tx>
      <c:layout>
        <c:manualLayout>
          <c:xMode val="edge"/>
          <c:yMode val="edge"/>
          <c:x val="0.36157902343643583"/>
          <c:y val="1.0256410256410256E-2"/>
        </c:manualLayout>
      </c:layout>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7.7769777803337325E-2"/>
          <c:y val="0.26402059357964869"/>
          <c:w val="0.89019685039370078"/>
          <c:h val="0.56412802566345877"/>
        </c:manualLayout>
      </c:layout>
      <c:lineChart>
        <c:grouping val="standard"/>
        <c:varyColors val="0"/>
        <c:ser>
          <c:idx val="0"/>
          <c:order val="0"/>
          <c:tx>
            <c:strRef>
              <c:f>'Analysis 6'!$C$19</c:f>
              <c:strCache>
                <c:ptCount val="1"/>
                <c:pt idx="0">
                  <c:v>AVG_TIME_VARIANT_A</c:v>
                </c:pt>
              </c:strCache>
            </c:strRef>
          </c:tx>
          <c:spPr>
            <a:ln w="22225" cap="rnd" cmpd="sng" algn="ctr">
              <a:solidFill>
                <a:schemeClr val="accent2"/>
              </a:solidFill>
              <a:round/>
            </a:ln>
            <a:effectLst/>
          </c:spPr>
          <c:marker>
            <c:symbol val="none"/>
          </c:marker>
          <c:cat>
            <c:strRef>
              <c:f>'Analysis 6'!$B$20:$B$25</c:f>
              <c:strCache>
                <c:ptCount val="6"/>
                <c:pt idx="0">
                  <c:v>Home</c:v>
                </c:pt>
                <c:pt idx="1">
                  <c:v>Courses</c:v>
                </c:pt>
                <c:pt idx="2">
                  <c:v>Course Details</c:v>
                </c:pt>
                <c:pt idx="3">
                  <c:v>Register Button</c:v>
                </c:pt>
                <c:pt idx="4">
                  <c:v>Payment Page</c:v>
                </c:pt>
                <c:pt idx="5">
                  <c:v>Payment Success</c:v>
                </c:pt>
              </c:strCache>
            </c:strRef>
          </c:cat>
          <c:val>
            <c:numRef>
              <c:f>'Analysis 6'!$C$20:$C$25</c:f>
              <c:numCache>
                <c:formatCode>General</c:formatCode>
                <c:ptCount val="6"/>
                <c:pt idx="0">
                  <c:v>445.65</c:v>
                </c:pt>
                <c:pt idx="1">
                  <c:v>446.61</c:v>
                </c:pt>
                <c:pt idx="2">
                  <c:v>448.25</c:v>
                </c:pt>
                <c:pt idx="3">
                  <c:v>454.06</c:v>
                </c:pt>
                <c:pt idx="4">
                  <c:v>457.07</c:v>
                </c:pt>
                <c:pt idx="5">
                  <c:v>453.6</c:v>
                </c:pt>
              </c:numCache>
            </c:numRef>
          </c:val>
          <c:smooth val="0"/>
          <c:extLst>
            <c:ext xmlns:c16="http://schemas.microsoft.com/office/drawing/2014/chart" uri="{C3380CC4-5D6E-409C-BE32-E72D297353CC}">
              <c16:uniqueId val="{00000000-26A9-4720-922E-3B70D9D3E51C}"/>
            </c:ext>
          </c:extLst>
        </c:ser>
        <c:ser>
          <c:idx val="1"/>
          <c:order val="1"/>
          <c:tx>
            <c:strRef>
              <c:f>'Analysis 6'!$D$19</c:f>
              <c:strCache>
                <c:ptCount val="1"/>
                <c:pt idx="0">
                  <c:v>AVG_TIME_VARIANT_B</c:v>
                </c:pt>
              </c:strCache>
            </c:strRef>
          </c:tx>
          <c:spPr>
            <a:ln w="22225" cap="rnd" cmpd="sng" algn="ctr">
              <a:solidFill>
                <a:schemeClr val="accent4"/>
              </a:solidFill>
              <a:round/>
            </a:ln>
            <a:effectLst/>
          </c:spPr>
          <c:marker>
            <c:symbol val="none"/>
          </c:marker>
          <c:cat>
            <c:strRef>
              <c:f>'Analysis 6'!$B$20:$B$25</c:f>
              <c:strCache>
                <c:ptCount val="6"/>
                <c:pt idx="0">
                  <c:v>Home</c:v>
                </c:pt>
                <c:pt idx="1">
                  <c:v>Courses</c:v>
                </c:pt>
                <c:pt idx="2">
                  <c:v>Course Details</c:v>
                </c:pt>
                <c:pt idx="3">
                  <c:v>Register Button</c:v>
                </c:pt>
                <c:pt idx="4">
                  <c:v>Payment Page</c:v>
                </c:pt>
                <c:pt idx="5">
                  <c:v>Payment Success</c:v>
                </c:pt>
              </c:strCache>
            </c:strRef>
          </c:cat>
          <c:val>
            <c:numRef>
              <c:f>'Analysis 6'!$D$20:$D$25</c:f>
              <c:numCache>
                <c:formatCode>General</c:formatCode>
                <c:ptCount val="6"/>
                <c:pt idx="0">
                  <c:v>403.6</c:v>
                </c:pt>
                <c:pt idx="1">
                  <c:v>403.74</c:v>
                </c:pt>
                <c:pt idx="2">
                  <c:v>404.67</c:v>
                </c:pt>
                <c:pt idx="3">
                  <c:v>419.77</c:v>
                </c:pt>
                <c:pt idx="4">
                  <c:v>414.73</c:v>
                </c:pt>
                <c:pt idx="5">
                  <c:v>404.86</c:v>
                </c:pt>
              </c:numCache>
            </c:numRef>
          </c:val>
          <c:smooth val="0"/>
          <c:extLst>
            <c:ext xmlns:c16="http://schemas.microsoft.com/office/drawing/2014/chart" uri="{C3380CC4-5D6E-409C-BE32-E72D297353CC}">
              <c16:uniqueId val="{00000001-26A9-4720-922E-3B70D9D3E51C}"/>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188889664"/>
        <c:axId val="1188890080"/>
      </c:lineChart>
      <c:catAx>
        <c:axId val="1188889664"/>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000" b="0" i="0" u="none" strike="noStrike" kern="1200" spc="20" baseline="0">
                <a:solidFill>
                  <a:schemeClr val="tx1"/>
                </a:solidFill>
                <a:latin typeface="+mn-lt"/>
                <a:ea typeface="+mn-ea"/>
                <a:cs typeface="+mn-cs"/>
              </a:defRPr>
            </a:pPr>
            <a:endParaRPr lang="en-US"/>
          </a:p>
        </c:txPr>
        <c:crossAx val="1188890080"/>
        <c:crosses val="autoZero"/>
        <c:auto val="1"/>
        <c:lblAlgn val="ctr"/>
        <c:lblOffset val="100"/>
        <c:noMultiLvlLbl val="0"/>
      </c:catAx>
      <c:valAx>
        <c:axId val="11888900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spc="20" baseline="0">
                <a:solidFill>
                  <a:schemeClr val="tx1"/>
                </a:solidFill>
                <a:latin typeface="+mn-lt"/>
                <a:ea typeface="+mn-ea"/>
                <a:cs typeface="+mn-cs"/>
              </a:defRPr>
            </a:pPr>
            <a:endParaRPr lang="en-US"/>
          </a:p>
        </c:txPr>
        <c:crossAx val="1188889664"/>
        <c:crosses val="autoZero"/>
        <c:crossBetween val="between"/>
      </c:valAx>
      <c:spPr>
        <a:gradFill>
          <a:gsLst>
            <a:gs pos="100000">
              <a:schemeClr val="lt1">
                <a:lumMod val="95000"/>
              </a:schemeClr>
            </a:gs>
            <a:gs pos="0">
              <a:schemeClr val="lt1"/>
            </a:gs>
          </a:gsLst>
          <a:lin ang="5400000" scaled="0"/>
        </a:gradFill>
        <a:ln>
          <a:noFill/>
        </a:ln>
        <a:effectLst/>
      </c:spPr>
    </c:plotArea>
    <c:legend>
      <c:legendPos val="t"/>
      <c:layout>
        <c:manualLayout>
          <c:xMode val="edge"/>
          <c:yMode val="edge"/>
          <c:x val="0.1542359549371487"/>
          <c:y val="0.12866666666666668"/>
          <c:w val="0.73717567943871198"/>
          <c:h val="8.65390672319806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IN" sz="2000" baseline="0" dirty="0">
                <a:solidFill>
                  <a:schemeClr val="tx1"/>
                </a:solidFill>
              </a:rPr>
              <a:t>Variant A  v/s  Variant B</a:t>
            </a:r>
          </a:p>
        </c:rich>
      </c:tx>
      <c:layout>
        <c:manualLayout>
          <c:xMode val="edge"/>
          <c:yMode val="edge"/>
          <c:x val="0.28816095261138724"/>
          <c:y val="1.413465081232585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9594923171229317"/>
          <c:y val="0.22800563580264591"/>
          <c:w val="0.76424757081856809"/>
          <c:h val="0.66193981195716312"/>
        </c:manualLayout>
      </c:layout>
      <c:barChart>
        <c:barDir val="bar"/>
        <c:grouping val="clustered"/>
        <c:varyColors val="0"/>
        <c:ser>
          <c:idx val="0"/>
          <c:order val="0"/>
          <c:tx>
            <c:strRef>
              <c:f>'Analysis 6'!$B$32:$C$32</c:f>
              <c:strCache>
                <c:ptCount val="2"/>
                <c:pt idx="0">
                  <c:v>YT1</c:v>
                </c:pt>
                <c:pt idx="1">
                  <c:v>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6'!$D$31:$G$31</c:f>
              <c:strCache>
                <c:ptCount val="4"/>
                <c:pt idx="0">
                  <c:v>CLICK_THROUGH_RATE</c:v>
                </c:pt>
                <c:pt idx="1">
                  <c:v>COST_PER_CLICK</c:v>
                </c:pt>
                <c:pt idx="2">
                  <c:v>COST_PER_CLICK</c:v>
                </c:pt>
                <c:pt idx="3">
                  <c:v>CONVERSION_RATE</c:v>
                </c:pt>
              </c:strCache>
            </c:strRef>
          </c:cat>
          <c:val>
            <c:numRef>
              <c:f>'Analysis 6'!$D$32:$G$32</c:f>
              <c:numCache>
                <c:formatCode>General</c:formatCode>
                <c:ptCount val="4"/>
                <c:pt idx="0">
                  <c:v>2.84</c:v>
                </c:pt>
                <c:pt idx="1">
                  <c:v>31.51</c:v>
                </c:pt>
                <c:pt idx="2">
                  <c:v>144.22999999999999</c:v>
                </c:pt>
                <c:pt idx="3">
                  <c:v>21.85</c:v>
                </c:pt>
              </c:numCache>
            </c:numRef>
          </c:val>
          <c:extLst>
            <c:ext xmlns:c16="http://schemas.microsoft.com/office/drawing/2014/chart" uri="{C3380CC4-5D6E-409C-BE32-E72D297353CC}">
              <c16:uniqueId val="{00000000-F57E-4908-AB33-3BA6447A605E}"/>
            </c:ext>
          </c:extLst>
        </c:ser>
        <c:ser>
          <c:idx val="1"/>
          <c:order val="1"/>
          <c:tx>
            <c:strRef>
              <c:f>'Analysis 6'!$B$33:$C$33</c:f>
              <c:strCache>
                <c:ptCount val="2"/>
                <c:pt idx="0">
                  <c:v>YT2</c:v>
                </c:pt>
                <c:pt idx="1">
                  <c:v>B</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6'!$D$31:$G$31</c:f>
              <c:strCache>
                <c:ptCount val="4"/>
                <c:pt idx="0">
                  <c:v>CLICK_THROUGH_RATE</c:v>
                </c:pt>
                <c:pt idx="1">
                  <c:v>COST_PER_CLICK</c:v>
                </c:pt>
                <c:pt idx="2">
                  <c:v>COST_PER_CLICK</c:v>
                </c:pt>
                <c:pt idx="3">
                  <c:v>CONVERSION_RATE</c:v>
                </c:pt>
              </c:strCache>
            </c:strRef>
          </c:cat>
          <c:val>
            <c:numRef>
              <c:f>'Analysis 6'!$D$33:$G$33</c:f>
              <c:numCache>
                <c:formatCode>General</c:formatCode>
                <c:ptCount val="4"/>
                <c:pt idx="0">
                  <c:v>3.75</c:v>
                </c:pt>
                <c:pt idx="1">
                  <c:v>23.62</c:v>
                </c:pt>
                <c:pt idx="2">
                  <c:v>56.82</c:v>
                </c:pt>
                <c:pt idx="3">
                  <c:v>41.57</c:v>
                </c:pt>
              </c:numCache>
            </c:numRef>
          </c:val>
          <c:extLst>
            <c:ext xmlns:c16="http://schemas.microsoft.com/office/drawing/2014/chart" uri="{C3380CC4-5D6E-409C-BE32-E72D297353CC}">
              <c16:uniqueId val="{00000001-F57E-4908-AB33-3BA6447A605E}"/>
            </c:ext>
          </c:extLst>
        </c:ser>
        <c:dLbls>
          <c:dLblPos val="outEnd"/>
          <c:showLegendKey val="0"/>
          <c:showVal val="1"/>
          <c:showCatName val="0"/>
          <c:showSerName val="0"/>
          <c:showPercent val="0"/>
          <c:showBubbleSize val="0"/>
        </c:dLbls>
        <c:gapWidth val="150"/>
        <c:axId val="1866314495"/>
        <c:axId val="1866319071"/>
      </c:barChart>
      <c:catAx>
        <c:axId val="186631449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866319071"/>
        <c:crosses val="autoZero"/>
        <c:auto val="1"/>
        <c:lblAlgn val="ctr"/>
        <c:lblOffset val="100"/>
        <c:noMultiLvlLbl val="0"/>
      </c:catAx>
      <c:valAx>
        <c:axId val="186631907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866314495"/>
        <c:crosses val="autoZero"/>
        <c:crossBetween val="between"/>
      </c:valAx>
      <c:spPr>
        <a:noFill/>
        <a:ln>
          <a:noFill/>
        </a:ln>
        <a:effectLst/>
      </c:spPr>
    </c:plotArea>
    <c:legend>
      <c:legendPos val="t"/>
      <c:layout>
        <c:manualLayout>
          <c:xMode val="edge"/>
          <c:yMode val="edge"/>
          <c:x val="0.36614987898560308"/>
          <c:y val="0.1206352298711106"/>
          <c:w val="0.26770024202879378"/>
          <c:h val="5.4841492108519727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baseline="0"/>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r>
              <a:rPr lang="en-IN" sz="1400" b="1" i="0" baseline="0" dirty="0">
                <a:solidFill>
                  <a:schemeClr val="tx1"/>
                </a:solidFill>
                <a:effectLst/>
              </a:rPr>
              <a:t>NUMBER OF VISITORS ON EACH PAGE – JULY 15 to 31</a:t>
            </a:r>
            <a:endParaRPr lang="en-IN" sz="1400" baseline="0" dirty="0">
              <a:solidFill>
                <a:schemeClr val="tx1"/>
              </a:solidFill>
              <a:effectLst/>
            </a:endParaRPr>
          </a:p>
        </c:rich>
      </c:tx>
      <c:layout>
        <c:manualLayout>
          <c:xMode val="edge"/>
          <c:yMode val="edge"/>
          <c:x val="0.11196130959800411"/>
          <c:y val="2.3148302415766195E-2"/>
        </c:manualLayout>
      </c:layout>
      <c:overlay val="0"/>
      <c:spPr>
        <a:noFill/>
        <a:ln>
          <a:noFill/>
        </a:ln>
        <a:effectLst/>
      </c:spPr>
      <c:txPr>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9.5376750090608725E-2"/>
          <c:y val="0.18403891986882204"/>
          <c:w val="0.87753018372703417"/>
          <c:h val="0.67003098571011954"/>
        </c:manualLayout>
      </c:layout>
      <c:lineChart>
        <c:grouping val="standard"/>
        <c:varyColors val="0"/>
        <c:ser>
          <c:idx val="0"/>
          <c:order val="0"/>
          <c:tx>
            <c:strRef>
              <c:f>'Analysis 6'!$C$53</c:f>
              <c:strCache>
                <c:ptCount val="1"/>
                <c:pt idx="0">
                  <c:v>VISITORS_VARIANT_B</c:v>
                </c:pt>
              </c:strCache>
            </c:strRef>
          </c:tx>
          <c:spPr>
            <a:ln w="22225" cap="rnd" cmpd="sng" algn="ctr">
              <a:solidFill>
                <a:schemeClr val="accent6"/>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'Analysis 6'!$B$54:$B$59</c:f>
              <c:strCache>
                <c:ptCount val="6"/>
                <c:pt idx="0">
                  <c:v>Home</c:v>
                </c:pt>
                <c:pt idx="1">
                  <c:v>Courses</c:v>
                </c:pt>
                <c:pt idx="2">
                  <c:v>Course Details</c:v>
                </c:pt>
                <c:pt idx="3">
                  <c:v>Register Button</c:v>
                </c:pt>
                <c:pt idx="4">
                  <c:v>Payment Page</c:v>
                </c:pt>
                <c:pt idx="5">
                  <c:v>Payment Success</c:v>
                </c:pt>
              </c:strCache>
            </c:strRef>
          </c:cat>
          <c:val>
            <c:numRef>
              <c:f>'Analysis 6'!$C$54:$C$59</c:f>
              <c:numCache>
                <c:formatCode>General</c:formatCode>
                <c:ptCount val="6"/>
                <c:pt idx="0">
                  <c:v>1770</c:v>
                </c:pt>
                <c:pt idx="1">
                  <c:v>1724</c:v>
                </c:pt>
                <c:pt idx="2">
                  <c:v>1595</c:v>
                </c:pt>
                <c:pt idx="3">
                  <c:v>1212</c:v>
                </c:pt>
                <c:pt idx="4">
                  <c:v>966</c:v>
                </c:pt>
                <c:pt idx="5">
                  <c:v>676</c:v>
                </c:pt>
              </c:numCache>
            </c:numRef>
          </c:val>
          <c:smooth val="0"/>
          <c:extLst>
            <c:ext xmlns:c16="http://schemas.microsoft.com/office/drawing/2014/chart" uri="{C3380CC4-5D6E-409C-BE32-E72D297353CC}">
              <c16:uniqueId val="{00000000-8F13-4DCC-AF7C-BA6A445FE422}"/>
            </c:ext>
          </c:extLst>
        </c:ser>
        <c:dLbls>
          <c:dLblPos val="t"/>
          <c:showLegendKey val="0"/>
          <c:showVal val="1"/>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262632431"/>
        <c:axId val="1262623695"/>
      </c:lineChart>
      <c:catAx>
        <c:axId val="1262632431"/>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00" b="0" i="0" u="none" strike="noStrike" kern="1200" spc="20" baseline="0">
                <a:solidFill>
                  <a:schemeClr val="tx1"/>
                </a:solidFill>
                <a:latin typeface="+mn-lt"/>
                <a:ea typeface="+mn-ea"/>
                <a:cs typeface="+mn-cs"/>
              </a:defRPr>
            </a:pPr>
            <a:endParaRPr lang="en-US"/>
          </a:p>
        </c:txPr>
        <c:crossAx val="1262623695"/>
        <c:crosses val="autoZero"/>
        <c:auto val="1"/>
        <c:lblAlgn val="ctr"/>
        <c:lblOffset val="100"/>
        <c:noMultiLvlLbl val="0"/>
      </c:catAx>
      <c:valAx>
        <c:axId val="126262369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spc="20" baseline="0">
                <a:solidFill>
                  <a:schemeClr val="tx1"/>
                </a:solidFill>
                <a:latin typeface="+mn-lt"/>
                <a:ea typeface="+mn-ea"/>
                <a:cs typeface="+mn-cs"/>
              </a:defRPr>
            </a:pPr>
            <a:endParaRPr lang="en-US"/>
          </a:p>
        </c:txPr>
        <c:crossAx val="1262632431"/>
        <c:crosses val="autoZero"/>
        <c:crossBetween val="between"/>
      </c:valAx>
      <c:spPr>
        <a:gradFill>
          <a:gsLst>
            <a:gs pos="100000">
              <a:schemeClr val="lt1">
                <a:lumMod val="95000"/>
              </a:schemeClr>
            </a:gs>
            <a:gs pos="0">
              <a:schemeClr val="lt1"/>
            </a:gs>
          </a:gsLst>
          <a:lin ang="5400000" scaled="0"/>
        </a:gra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600" b="1" dirty="0">
                <a:solidFill>
                  <a:schemeClr val="tx1"/>
                </a:solidFill>
              </a:rPr>
              <a:t>TOTAL REGISTRATION FOR S1B1</a:t>
            </a:r>
          </a:p>
        </c:rich>
      </c:tx>
      <c:layout>
        <c:manualLayout>
          <c:xMode val="edge"/>
          <c:yMode val="edge"/>
          <c:x val="0.28572902691480667"/>
          <c:y val="5.908303135339529E-4"/>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8.6328450282040572E-2"/>
          <c:y val="0.17740702639460407"/>
          <c:w val="0.88192300962379699"/>
          <c:h val="0.60404470408940814"/>
        </c:manualLayout>
      </c:layout>
      <c:lineChart>
        <c:grouping val="standard"/>
        <c:varyColors val="0"/>
        <c:ser>
          <c:idx val="0"/>
          <c:order val="0"/>
          <c:tx>
            <c:strRef>
              <c:f>'Analysis 1'!$C$10</c:f>
              <c:strCache>
                <c:ptCount val="1"/>
                <c:pt idx="0">
                  <c:v>REGISTERED</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'Analysis 1'!$B$11:$B$24</c:f>
              <c:numCache>
                <c:formatCode>m/d/yyyy</c:formatCode>
                <c:ptCount val="14"/>
                <c:pt idx="0">
                  <c:v>45017</c:v>
                </c:pt>
                <c:pt idx="1">
                  <c:v>45018</c:v>
                </c:pt>
                <c:pt idx="2">
                  <c:v>45019</c:v>
                </c:pt>
                <c:pt idx="3">
                  <c:v>45020</c:v>
                </c:pt>
                <c:pt idx="4">
                  <c:v>45021</c:v>
                </c:pt>
                <c:pt idx="5">
                  <c:v>45022</c:v>
                </c:pt>
                <c:pt idx="6">
                  <c:v>45023</c:v>
                </c:pt>
                <c:pt idx="7">
                  <c:v>45024</c:v>
                </c:pt>
                <c:pt idx="8">
                  <c:v>45025</c:v>
                </c:pt>
                <c:pt idx="9">
                  <c:v>45026</c:v>
                </c:pt>
                <c:pt idx="10">
                  <c:v>45027</c:v>
                </c:pt>
                <c:pt idx="11">
                  <c:v>45028</c:v>
                </c:pt>
                <c:pt idx="12">
                  <c:v>45029</c:v>
                </c:pt>
                <c:pt idx="13">
                  <c:v>45030</c:v>
                </c:pt>
              </c:numCache>
            </c:numRef>
          </c:cat>
          <c:val>
            <c:numRef>
              <c:f>'Analysis 1'!$C$11:$C$24</c:f>
              <c:numCache>
                <c:formatCode>General</c:formatCode>
                <c:ptCount val="14"/>
                <c:pt idx="0">
                  <c:v>17</c:v>
                </c:pt>
                <c:pt idx="1">
                  <c:v>5</c:v>
                </c:pt>
                <c:pt idx="2">
                  <c:v>7</c:v>
                </c:pt>
                <c:pt idx="3">
                  <c:v>4</c:v>
                </c:pt>
                <c:pt idx="4">
                  <c:v>0</c:v>
                </c:pt>
                <c:pt idx="5">
                  <c:v>0</c:v>
                </c:pt>
                <c:pt idx="6">
                  <c:v>8</c:v>
                </c:pt>
                <c:pt idx="7">
                  <c:v>2</c:v>
                </c:pt>
                <c:pt idx="8">
                  <c:v>15</c:v>
                </c:pt>
                <c:pt idx="9">
                  <c:v>0</c:v>
                </c:pt>
                <c:pt idx="10">
                  <c:v>5</c:v>
                </c:pt>
                <c:pt idx="11">
                  <c:v>14</c:v>
                </c:pt>
                <c:pt idx="12">
                  <c:v>7</c:v>
                </c:pt>
                <c:pt idx="13">
                  <c:v>6</c:v>
                </c:pt>
              </c:numCache>
            </c:numRef>
          </c:val>
          <c:smooth val="0"/>
          <c:extLst>
            <c:ext xmlns:c16="http://schemas.microsoft.com/office/drawing/2014/chart" uri="{C3380CC4-5D6E-409C-BE32-E72D297353CC}">
              <c16:uniqueId val="{00000000-E9D3-4B61-9885-886CD7B2B55F}"/>
            </c:ext>
          </c:extLst>
        </c:ser>
        <c:dLbls>
          <c:dLblPos val="ctr"/>
          <c:showLegendKey val="0"/>
          <c:showVal val="1"/>
          <c:showCatName val="0"/>
          <c:showSerName val="0"/>
          <c:showPercent val="0"/>
          <c:showBubbleSize val="0"/>
        </c:dLbls>
        <c:smooth val="0"/>
        <c:axId val="1146235680"/>
        <c:axId val="1146236096"/>
      </c:lineChart>
      <c:dateAx>
        <c:axId val="114623568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146236096"/>
        <c:crosses val="autoZero"/>
        <c:auto val="1"/>
        <c:lblOffset val="100"/>
        <c:baseTimeUnit val="days"/>
      </c:dateAx>
      <c:valAx>
        <c:axId val="1146236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1462356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baseline="0">
                <a:solidFill>
                  <a:schemeClr val="tx2"/>
                </a:solidFill>
                <a:latin typeface="+mn-lt"/>
                <a:ea typeface="+mn-ea"/>
                <a:cs typeface="+mn-cs"/>
              </a:defRPr>
            </a:pPr>
            <a:r>
              <a:rPr lang="en-IN" sz="1600" baseline="0" dirty="0">
                <a:solidFill>
                  <a:schemeClr val="tx1"/>
                </a:solidFill>
              </a:rPr>
              <a:t>DAILY VISITORS FOR SB2</a:t>
            </a:r>
          </a:p>
        </c:rich>
      </c:tx>
      <c:layout>
        <c:manualLayout>
          <c:xMode val="edge"/>
          <c:yMode val="edge"/>
          <c:x val="0.35473343804285001"/>
          <c:y val="1.2568313401615672E-2"/>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mn-lt"/>
              <a:ea typeface="+mn-ea"/>
              <a:cs typeface="+mn-cs"/>
            </a:defRPr>
          </a:pPr>
          <a:endParaRPr lang="en-US"/>
        </a:p>
      </c:txPr>
    </c:title>
    <c:autoTitleDeleted val="0"/>
    <c:plotArea>
      <c:layout/>
      <c:lineChart>
        <c:grouping val="standard"/>
        <c:varyColors val="0"/>
        <c:ser>
          <c:idx val="0"/>
          <c:order val="0"/>
          <c:tx>
            <c:strRef>
              <c:f>'Analysis 2'!$B$76</c:f>
              <c:strCache>
                <c:ptCount val="1"/>
                <c:pt idx="0">
                  <c:v>Home</c:v>
                </c:pt>
              </c:strCache>
            </c:strRef>
          </c:tx>
          <c:spPr>
            <a:ln w="31750" cap="rnd">
              <a:solidFill>
                <a:schemeClr val="accent1"/>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2'!$C$76:$U$76</c:f>
              <c:numCache>
                <c:formatCode>General</c:formatCode>
                <c:ptCount val="19"/>
                <c:pt idx="0">
                  <c:v>22</c:v>
                </c:pt>
                <c:pt idx="1">
                  <c:v>26</c:v>
                </c:pt>
                <c:pt idx="2">
                  <c:v>19</c:v>
                </c:pt>
                <c:pt idx="3">
                  <c:v>15</c:v>
                </c:pt>
                <c:pt idx="4">
                  <c:v>26</c:v>
                </c:pt>
                <c:pt idx="5">
                  <c:v>18</c:v>
                </c:pt>
                <c:pt idx="6">
                  <c:v>19</c:v>
                </c:pt>
                <c:pt idx="7">
                  <c:v>15</c:v>
                </c:pt>
                <c:pt idx="8">
                  <c:v>15</c:v>
                </c:pt>
                <c:pt idx="9">
                  <c:v>18</c:v>
                </c:pt>
                <c:pt idx="10">
                  <c:v>25</c:v>
                </c:pt>
                <c:pt idx="11">
                  <c:v>25</c:v>
                </c:pt>
                <c:pt idx="12">
                  <c:v>19</c:v>
                </c:pt>
                <c:pt idx="13">
                  <c:v>15</c:v>
                </c:pt>
                <c:pt idx="14">
                  <c:v>23</c:v>
                </c:pt>
                <c:pt idx="15">
                  <c:v>31</c:v>
                </c:pt>
                <c:pt idx="16">
                  <c:v>34</c:v>
                </c:pt>
                <c:pt idx="17">
                  <c:v>19</c:v>
                </c:pt>
                <c:pt idx="18">
                  <c:v>37</c:v>
                </c:pt>
              </c:numCache>
            </c:numRef>
          </c:val>
          <c:smooth val="0"/>
          <c:extLst>
            <c:ext xmlns:c16="http://schemas.microsoft.com/office/drawing/2014/chart" uri="{C3380CC4-5D6E-409C-BE32-E72D297353CC}">
              <c16:uniqueId val="{00000000-94B1-40C3-B99D-0C904593B13E}"/>
            </c:ext>
          </c:extLst>
        </c:ser>
        <c:ser>
          <c:idx val="1"/>
          <c:order val="1"/>
          <c:tx>
            <c:strRef>
              <c:f>'Analysis 2'!$B$77</c:f>
              <c:strCache>
                <c:ptCount val="1"/>
                <c:pt idx="0">
                  <c:v>Courses</c:v>
                </c:pt>
              </c:strCache>
            </c:strRef>
          </c:tx>
          <c:spPr>
            <a:ln w="31750" cap="rnd">
              <a:solidFill>
                <a:schemeClr val="accent2"/>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2'!$C$77:$U$77</c:f>
              <c:numCache>
                <c:formatCode>General</c:formatCode>
                <c:ptCount val="1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22</c:v>
                </c:pt>
                <c:pt idx="15">
                  <c:v>29</c:v>
                </c:pt>
                <c:pt idx="16">
                  <c:v>34</c:v>
                </c:pt>
                <c:pt idx="17">
                  <c:v>14</c:v>
                </c:pt>
                <c:pt idx="18">
                  <c:v>34</c:v>
                </c:pt>
              </c:numCache>
            </c:numRef>
          </c:val>
          <c:smooth val="0"/>
          <c:extLst>
            <c:ext xmlns:c16="http://schemas.microsoft.com/office/drawing/2014/chart" uri="{C3380CC4-5D6E-409C-BE32-E72D297353CC}">
              <c16:uniqueId val="{00000001-94B1-40C3-B99D-0C904593B13E}"/>
            </c:ext>
          </c:extLst>
        </c:ser>
        <c:ser>
          <c:idx val="2"/>
          <c:order val="2"/>
          <c:tx>
            <c:strRef>
              <c:f>'Analysis 2'!$B$78</c:f>
              <c:strCache>
                <c:ptCount val="1"/>
                <c:pt idx="0">
                  <c:v>Course Details</c:v>
                </c:pt>
              </c:strCache>
            </c:strRef>
          </c:tx>
          <c:spPr>
            <a:ln w="31750" cap="rnd">
              <a:solidFill>
                <a:schemeClr val="accent3"/>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2'!$C$78:$U$78</c:f>
              <c:numCache>
                <c:formatCode>General</c:formatCode>
                <c:ptCount val="1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22</c:v>
                </c:pt>
                <c:pt idx="15">
                  <c:v>29</c:v>
                </c:pt>
                <c:pt idx="16">
                  <c:v>34</c:v>
                </c:pt>
                <c:pt idx="17">
                  <c:v>14</c:v>
                </c:pt>
                <c:pt idx="18">
                  <c:v>34</c:v>
                </c:pt>
              </c:numCache>
            </c:numRef>
          </c:val>
          <c:smooth val="0"/>
          <c:extLst>
            <c:ext xmlns:c16="http://schemas.microsoft.com/office/drawing/2014/chart" uri="{C3380CC4-5D6E-409C-BE32-E72D297353CC}">
              <c16:uniqueId val="{00000002-94B1-40C3-B99D-0C904593B13E}"/>
            </c:ext>
          </c:extLst>
        </c:ser>
        <c:ser>
          <c:idx val="3"/>
          <c:order val="3"/>
          <c:tx>
            <c:strRef>
              <c:f>'Analysis 2'!$B$79</c:f>
              <c:strCache>
                <c:ptCount val="1"/>
                <c:pt idx="0">
                  <c:v>Register Button</c:v>
                </c:pt>
              </c:strCache>
            </c:strRef>
          </c:tx>
          <c:spPr>
            <a:ln w="31750" cap="rnd">
              <a:solidFill>
                <a:schemeClr val="accent4"/>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2'!$C$79:$U$79</c:f>
              <c:numCache>
                <c:formatCode>General</c:formatCode>
                <c:ptCount val="19"/>
                <c:pt idx="0">
                  <c:v>17</c:v>
                </c:pt>
                <c:pt idx="1">
                  <c:v>22</c:v>
                </c:pt>
                <c:pt idx="2">
                  <c:v>16</c:v>
                </c:pt>
                <c:pt idx="3">
                  <c:v>13</c:v>
                </c:pt>
                <c:pt idx="4">
                  <c:v>22</c:v>
                </c:pt>
                <c:pt idx="5">
                  <c:v>18</c:v>
                </c:pt>
                <c:pt idx="6">
                  <c:v>19</c:v>
                </c:pt>
                <c:pt idx="7">
                  <c:v>15</c:v>
                </c:pt>
                <c:pt idx="8">
                  <c:v>15</c:v>
                </c:pt>
                <c:pt idx="9">
                  <c:v>18</c:v>
                </c:pt>
                <c:pt idx="10">
                  <c:v>22</c:v>
                </c:pt>
                <c:pt idx="11">
                  <c:v>25</c:v>
                </c:pt>
                <c:pt idx="12">
                  <c:v>19</c:v>
                </c:pt>
                <c:pt idx="13">
                  <c:v>15</c:v>
                </c:pt>
                <c:pt idx="14">
                  <c:v>22</c:v>
                </c:pt>
                <c:pt idx="15">
                  <c:v>29</c:v>
                </c:pt>
                <c:pt idx="16">
                  <c:v>34</c:v>
                </c:pt>
                <c:pt idx="17">
                  <c:v>14</c:v>
                </c:pt>
                <c:pt idx="18">
                  <c:v>34</c:v>
                </c:pt>
              </c:numCache>
            </c:numRef>
          </c:val>
          <c:smooth val="0"/>
          <c:extLst>
            <c:ext xmlns:c16="http://schemas.microsoft.com/office/drawing/2014/chart" uri="{C3380CC4-5D6E-409C-BE32-E72D297353CC}">
              <c16:uniqueId val="{00000003-94B1-40C3-B99D-0C904593B13E}"/>
            </c:ext>
          </c:extLst>
        </c:ser>
        <c:ser>
          <c:idx val="4"/>
          <c:order val="4"/>
          <c:tx>
            <c:strRef>
              <c:f>'Analysis 2'!$B$80</c:f>
              <c:strCache>
                <c:ptCount val="1"/>
                <c:pt idx="0">
                  <c:v>Payment Page</c:v>
                </c:pt>
              </c:strCache>
            </c:strRef>
          </c:tx>
          <c:spPr>
            <a:ln w="31750" cap="rnd">
              <a:solidFill>
                <a:schemeClr val="accent5"/>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2'!$C$80:$U$80</c:f>
              <c:numCache>
                <c:formatCode>General</c:formatCode>
                <c:ptCount val="19"/>
                <c:pt idx="0">
                  <c:v>12</c:v>
                </c:pt>
                <c:pt idx="1">
                  <c:v>21</c:v>
                </c:pt>
                <c:pt idx="2">
                  <c:v>11</c:v>
                </c:pt>
                <c:pt idx="3">
                  <c:v>9</c:v>
                </c:pt>
                <c:pt idx="4">
                  <c:v>17</c:v>
                </c:pt>
                <c:pt idx="5">
                  <c:v>18</c:v>
                </c:pt>
                <c:pt idx="6">
                  <c:v>19</c:v>
                </c:pt>
                <c:pt idx="7">
                  <c:v>15</c:v>
                </c:pt>
                <c:pt idx="8">
                  <c:v>15</c:v>
                </c:pt>
                <c:pt idx="9">
                  <c:v>18</c:v>
                </c:pt>
                <c:pt idx="10">
                  <c:v>18</c:v>
                </c:pt>
                <c:pt idx="11">
                  <c:v>25</c:v>
                </c:pt>
                <c:pt idx="12">
                  <c:v>19</c:v>
                </c:pt>
                <c:pt idx="13">
                  <c:v>15</c:v>
                </c:pt>
                <c:pt idx="14">
                  <c:v>22</c:v>
                </c:pt>
                <c:pt idx="15">
                  <c:v>29</c:v>
                </c:pt>
                <c:pt idx="16">
                  <c:v>34</c:v>
                </c:pt>
                <c:pt idx="17">
                  <c:v>14</c:v>
                </c:pt>
                <c:pt idx="18">
                  <c:v>34</c:v>
                </c:pt>
              </c:numCache>
            </c:numRef>
          </c:val>
          <c:smooth val="0"/>
          <c:extLst>
            <c:ext xmlns:c16="http://schemas.microsoft.com/office/drawing/2014/chart" uri="{C3380CC4-5D6E-409C-BE32-E72D297353CC}">
              <c16:uniqueId val="{00000004-94B1-40C3-B99D-0C904593B13E}"/>
            </c:ext>
          </c:extLst>
        </c:ser>
        <c:ser>
          <c:idx val="5"/>
          <c:order val="5"/>
          <c:tx>
            <c:strRef>
              <c:f>'Analysis 2'!$B$81</c:f>
              <c:strCache>
                <c:ptCount val="1"/>
                <c:pt idx="0">
                  <c:v>Payment Success</c:v>
                </c:pt>
              </c:strCache>
            </c:strRef>
          </c:tx>
          <c:spPr>
            <a:ln w="31750" cap="rnd">
              <a:solidFill>
                <a:schemeClr val="accent6"/>
              </a:solidFill>
              <a:round/>
            </a:ln>
            <a:effectLst>
              <a:outerShdw blurRad="38100" dist="25400" dir="2700000" algn="br" rotWithShape="0">
                <a:srgbClr val="000000">
                  <a:alpha val="60000"/>
                </a:srgbClr>
              </a:outerShdw>
            </a:effectLst>
          </c:spPr>
          <c:marker>
            <c:symbol val="none"/>
          </c:marker>
          <c:cat>
            <c:numRef>
              <c:f>'Analysis 2'!$C$75:$U$75</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2'!$C$81:$U$81</c:f>
              <c:numCache>
                <c:formatCode>General</c:formatCode>
                <c:ptCount val="19"/>
                <c:pt idx="0">
                  <c:v>6</c:v>
                </c:pt>
                <c:pt idx="1">
                  <c:v>15</c:v>
                </c:pt>
                <c:pt idx="2">
                  <c:v>4</c:v>
                </c:pt>
                <c:pt idx="3">
                  <c:v>4</c:v>
                </c:pt>
                <c:pt idx="4">
                  <c:v>8</c:v>
                </c:pt>
                <c:pt idx="5">
                  <c:v>6</c:v>
                </c:pt>
                <c:pt idx="6">
                  <c:v>5</c:v>
                </c:pt>
                <c:pt idx="7">
                  <c:v>5</c:v>
                </c:pt>
                <c:pt idx="8">
                  <c:v>1</c:v>
                </c:pt>
                <c:pt idx="9">
                  <c:v>6</c:v>
                </c:pt>
                <c:pt idx="10">
                  <c:v>8</c:v>
                </c:pt>
                <c:pt idx="11">
                  <c:v>2</c:v>
                </c:pt>
                <c:pt idx="12">
                  <c:v>2</c:v>
                </c:pt>
                <c:pt idx="13">
                  <c:v>1</c:v>
                </c:pt>
                <c:pt idx="14">
                  <c:v>7</c:v>
                </c:pt>
                <c:pt idx="15">
                  <c:v>10</c:v>
                </c:pt>
                <c:pt idx="16">
                  <c:v>11</c:v>
                </c:pt>
                <c:pt idx="17">
                  <c:v>1</c:v>
                </c:pt>
                <c:pt idx="18">
                  <c:v>8</c:v>
                </c:pt>
              </c:numCache>
            </c:numRef>
          </c:val>
          <c:smooth val="0"/>
          <c:extLst>
            <c:ext xmlns:c16="http://schemas.microsoft.com/office/drawing/2014/chart" uri="{C3380CC4-5D6E-409C-BE32-E72D297353CC}">
              <c16:uniqueId val="{00000005-94B1-40C3-B99D-0C904593B13E}"/>
            </c:ext>
          </c:extLst>
        </c:ser>
        <c:dLbls>
          <c:showLegendKey val="0"/>
          <c:showVal val="0"/>
          <c:showCatName val="0"/>
          <c:showSerName val="0"/>
          <c:showPercent val="0"/>
          <c:showBubbleSize val="0"/>
        </c:dLbls>
        <c:smooth val="0"/>
        <c:axId val="691726512"/>
        <c:axId val="691727760"/>
      </c:lineChart>
      <c:dateAx>
        <c:axId val="691726512"/>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691727760"/>
        <c:crosses val="autoZero"/>
        <c:auto val="1"/>
        <c:lblOffset val="100"/>
        <c:baseTimeUnit val="days"/>
      </c:dateAx>
      <c:valAx>
        <c:axId val="691727760"/>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69172651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r>
              <a:rPr lang="en-IN" b="1" dirty="0">
                <a:solidFill>
                  <a:schemeClr val="tx1"/>
                </a:solidFill>
              </a:rPr>
              <a:t>TOTAL REGISTRATION FOR</a:t>
            </a:r>
            <a:r>
              <a:rPr lang="en-IN" b="1" baseline="0" dirty="0">
                <a:solidFill>
                  <a:schemeClr val="tx1"/>
                </a:solidFill>
              </a:rPr>
              <a:t> SB2</a:t>
            </a:r>
            <a:endParaRPr lang="en-IN" b="1" dirty="0">
              <a:solidFill>
                <a:schemeClr val="tx1"/>
              </a:solidFill>
            </a:endParaRPr>
          </a:p>
        </c:rich>
      </c:tx>
      <c:overlay val="0"/>
      <c:spPr>
        <a:noFill/>
        <a:ln>
          <a:noFill/>
        </a:ln>
        <a:effectLst/>
      </c:spPr>
      <c:txPr>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4463590628186291E-2"/>
          <c:y val="0.1326924227893945"/>
          <c:w val="0.90049577616062149"/>
          <c:h val="0.61064781264401891"/>
        </c:manualLayout>
      </c:layout>
      <c:lineChart>
        <c:grouping val="standard"/>
        <c:varyColors val="0"/>
        <c:ser>
          <c:idx val="0"/>
          <c:order val="0"/>
          <c:tx>
            <c:strRef>
              <c:f>'Analysis 2'!$C$12</c:f>
              <c:strCache>
                <c:ptCount val="1"/>
                <c:pt idx="0">
                  <c:v>REGISTERED</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'Analysis 2'!$B$13:$B$31</c:f>
              <c:numCache>
                <c:formatCode>m/d/yyyy</c:formatCode>
                <c:ptCount val="19"/>
                <c:pt idx="0">
                  <c:v>45033</c:v>
                </c:pt>
                <c:pt idx="1">
                  <c:v>45034</c:v>
                </c:pt>
                <c:pt idx="2">
                  <c:v>45035</c:v>
                </c:pt>
                <c:pt idx="3">
                  <c:v>45036</c:v>
                </c:pt>
                <c:pt idx="4">
                  <c:v>45037</c:v>
                </c:pt>
                <c:pt idx="5">
                  <c:v>45038</c:v>
                </c:pt>
                <c:pt idx="6">
                  <c:v>45039</c:v>
                </c:pt>
                <c:pt idx="7">
                  <c:v>45040</c:v>
                </c:pt>
                <c:pt idx="8">
                  <c:v>45041</c:v>
                </c:pt>
                <c:pt idx="9">
                  <c:v>45042</c:v>
                </c:pt>
                <c:pt idx="10">
                  <c:v>45043</c:v>
                </c:pt>
                <c:pt idx="11">
                  <c:v>45044</c:v>
                </c:pt>
                <c:pt idx="12">
                  <c:v>45045</c:v>
                </c:pt>
                <c:pt idx="13">
                  <c:v>45046</c:v>
                </c:pt>
                <c:pt idx="14">
                  <c:v>45047</c:v>
                </c:pt>
                <c:pt idx="15">
                  <c:v>45048</c:v>
                </c:pt>
                <c:pt idx="16">
                  <c:v>45049</c:v>
                </c:pt>
                <c:pt idx="17">
                  <c:v>45050</c:v>
                </c:pt>
                <c:pt idx="18">
                  <c:v>45051</c:v>
                </c:pt>
              </c:numCache>
            </c:numRef>
          </c:cat>
          <c:val>
            <c:numRef>
              <c:f>'Analysis 2'!$C$13:$C$31</c:f>
              <c:numCache>
                <c:formatCode>General</c:formatCode>
                <c:ptCount val="19"/>
                <c:pt idx="0">
                  <c:v>6</c:v>
                </c:pt>
                <c:pt idx="1">
                  <c:v>15</c:v>
                </c:pt>
                <c:pt idx="2">
                  <c:v>4</c:v>
                </c:pt>
                <c:pt idx="3">
                  <c:v>4</c:v>
                </c:pt>
                <c:pt idx="4">
                  <c:v>8</c:v>
                </c:pt>
                <c:pt idx="5">
                  <c:v>6</c:v>
                </c:pt>
                <c:pt idx="6">
                  <c:v>5</c:v>
                </c:pt>
                <c:pt idx="7">
                  <c:v>5</c:v>
                </c:pt>
                <c:pt idx="8">
                  <c:v>1</c:v>
                </c:pt>
                <c:pt idx="9">
                  <c:v>6</c:v>
                </c:pt>
                <c:pt idx="10">
                  <c:v>8</c:v>
                </c:pt>
                <c:pt idx="11">
                  <c:v>2</c:v>
                </c:pt>
                <c:pt idx="12">
                  <c:v>2</c:v>
                </c:pt>
                <c:pt idx="13">
                  <c:v>1</c:v>
                </c:pt>
                <c:pt idx="14">
                  <c:v>7</c:v>
                </c:pt>
                <c:pt idx="15">
                  <c:v>10</c:v>
                </c:pt>
                <c:pt idx="16">
                  <c:v>11</c:v>
                </c:pt>
                <c:pt idx="17">
                  <c:v>1</c:v>
                </c:pt>
                <c:pt idx="18">
                  <c:v>8</c:v>
                </c:pt>
              </c:numCache>
            </c:numRef>
          </c:val>
          <c:smooth val="0"/>
          <c:extLst>
            <c:ext xmlns:c16="http://schemas.microsoft.com/office/drawing/2014/chart" uri="{C3380CC4-5D6E-409C-BE32-E72D297353CC}">
              <c16:uniqueId val="{00000000-92BB-4244-AE54-46856DC68CA0}"/>
            </c:ext>
          </c:extLst>
        </c:ser>
        <c:dLbls>
          <c:dLblPos val="t"/>
          <c:showLegendKey val="0"/>
          <c:showVal val="1"/>
          <c:showCatName val="0"/>
          <c:showSerName val="0"/>
          <c:showPercent val="0"/>
          <c:showBubbleSize val="0"/>
        </c:dLbls>
        <c:smooth val="0"/>
        <c:axId val="1059361343"/>
        <c:axId val="1059353439"/>
      </c:lineChart>
      <c:dateAx>
        <c:axId val="1059361343"/>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059353439"/>
        <c:crosses val="autoZero"/>
        <c:auto val="1"/>
        <c:lblOffset val="100"/>
        <c:baseTimeUnit val="days"/>
      </c:dateAx>
      <c:valAx>
        <c:axId val="10593534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059361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IN" baseline="0">
                <a:solidFill>
                  <a:schemeClr val="tx1"/>
                </a:solidFill>
              </a:rPr>
              <a:t>DAILY VISITORS FOR SB3</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manualLayout>
          <c:layoutTarget val="inner"/>
          <c:xMode val="edge"/>
          <c:yMode val="edge"/>
          <c:x val="5.6486238225400498E-2"/>
          <c:y val="0.23508811071665503"/>
          <c:w val="0.92127395714101501"/>
          <c:h val="0.55646810530097679"/>
        </c:manualLayout>
      </c:layout>
      <c:lineChart>
        <c:grouping val="standard"/>
        <c:varyColors val="0"/>
        <c:ser>
          <c:idx val="0"/>
          <c:order val="0"/>
          <c:tx>
            <c:strRef>
              <c:f>'Analysis 2'!$B$36</c:f>
              <c:strCache>
                <c:ptCount val="1"/>
                <c:pt idx="0">
                  <c:v>Home</c:v>
                </c:pt>
              </c:strCache>
            </c:strRef>
          </c:tx>
          <c:spPr>
            <a:ln w="31750" cap="rnd">
              <a:solidFill>
                <a:schemeClr val="accent1"/>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2'!$C$36:$U$36</c:f>
              <c:numCache>
                <c:formatCode>General</c:formatCode>
                <c:ptCount val="19"/>
                <c:pt idx="0">
                  <c:v>8</c:v>
                </c:pt>
                <c:pt idx="1">
                  <c:v>19</c:v>
                </c:pt>
                <c:pt idx="2">
                  <c:v>14</c:v>
                </c:pt>
                <c:pt idx="3">
                  <c:v>24</c:v>
                </c:pt>
                <c:pt idx="4">
                  <c:v>31</c:v>
                </c:pt>
                <c:pt idx="5">
                  <c:v>17</c:v>
                </c:pt>
                <c:pt idx="6">
                  <c:v>22</c:v>
                </c:pt>
                <c:pt idx="7">
                  <c:v>21</c:v>
                </c:pt>
                <c:pt idx="8">
                  <c:v>17</c:v>
                </c:pt>
                <c:pt idx="9">
                  <c:v>23</c:v>
                </c:pt>
                <c:pt idx="10">
                  <c:v>18</c:v>
                </c:pt>
                <c:pt idx="11">
                  <c:v>21</c:v>
                </c:pt>
                <c:pt idx="12">
                  <c:v>27</c:v>
                </c:pt>
                <c:pt idx="13">
                  <c:v>19</c:v>
                </c:pt>
                <c:pt idx="14">
                  <c:v>24</c:v>
                </c:pt>
                <c:pt idx="15">
                  <c:v>16</c:v>
                </c:pt>
                <c:pt idx="16">
                  <c:v>24</c:v>
                </c:pt>
                <c:pt idx="17">
                  <c:v>25</c:v>
                </c:pt>
                <c:pt idx="18">
                  <c:v>15</c:v>
                </c:pt>
              </c:numCache>
            </c:numRef>
          </c:val>
          <c:smooth val="0"/>
          <c:extLst>
            <c:ext xmlns:c16="http://schemas.microsoft.com/office/drawing/2014/chart" uri="{C3380CC4-5D6E-409C-BE32-E72D297353CC}">
              <c16:uniqueId val="{00000000-E8C6-4A17-8ED1-4423424B3939}"/>
            </c:ext>
          </c:extLst>
        </c:ser>
        <c:ser>
          <c:idx val="1"/>
          <c:order val="1"/>
          <c:tx>
            <c:strRef>
              <c:f>'Analysis 2'!$B$37</c:f>
              <c:strCache>
                <c:ptCount val="1"/>
                <c:pt idx="0">
                  <c:v>Courses</c:v>
                </c:pt>
              </c:strCache>
            </c:strRef>
          </c:tx>
          <c:spPr>
            <a:ln w="31750" cap="rnd">
              <a:solidFill>
                <a:schemeClr val="accent2"/>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2'!$C$37:$U$37</c:f>
              <c:numCache>
                <c:formatCode>General</c:formatCode>
                <c:ptCount val="19"/>
                <c:pt idx="0">
                  <c:v>6</c:v>
                </c:pt>
                <c:pt idx="1">
                  <c:v>8</c:v>
                </c:pt>
                <c:pt idx="2">
                  <c:v>5</c:v>
                </c:pt>
                <c:pt idx="3">
                  <c:v>23</c:v>
                </c:pt>
                <c:pt idx="4">
                  <c:v>26</c:v>
                </c:pt>
                <c:pt idx="5">
                  <c:v>17</c:v>
                </c:pt>
                <c:pt idx="6">
                  <c:v>22</c:v>
                </c:pt>
                <c:pt idx="7">
                  <c:v>21</c:v>
                </c:pt>
                <c:pt idx="8">
                  <c:v>17</c:v>
                </c:pt>
                <c:pt idx="9">
                  <c:v>23</c:v>
                </c:pt>
                <c:pt idx="10">
                  <c:v>18</c:v>
                </c:pt>
                <c:pt idx="11">
                  <c:v>21</c:v>
                </c:pt>
                <c:pt idx="12">
                  <c:v>27</c:v>
                </c:pt>
                <c:pt idx="13">
                  <c:v>19</c:v>
                </c:pt>
                <c:pt idx="14">
                  <c:v>24</c:v>
                </c:pt>
                <c:pt idx="15">
                  <c:v>16</c:v>
                </c:pt>
                <c:pt idx="16">
                  <c:v>24</c:v>
                </c:pt>
                <c:pt idx="17">
                  <c:v>24</c:v>
                </c:pt>
                <c:pt idx="18">
                  <c:v>15</c:v>
                </c:pt>
              </c:numCache>
            </c:numRef>
          </c:val>
          <c:smooth val="0"/>
          <c:extLst>
            <c:ext xmlns:c16="http://schemas.microsoft.com/office/drawing/2014/chart" uri="{C3380CC4-5D6E-409C-BE32-E72D297353CC}">
              <c16:uniqueId val="{00000001-E8C6-4A17-8ED1-4423424B3939}"/>
            </c:ext>
          </c:extLst>
        </c:ser>
        <c:ser>
          <c:idx val="2"/>
          <c:order val="2"/>
          <c:tx>
            <c:strRef>
              <c:f>'Analysis 2'!$B$38</c:f>
              <c:strCache>
                <c:ptCount val="1"/>
                <c:pt idx="0">
                  <c:v>Course Details</c:v>
                </c:pt>
              </c:strCache>
            </c:strRef>
          </c:tx>
          <c:spPr>
            <a:ln w="31750" cap="rnd">
              <a:solidFill>
                <a:schemeClr val="accent3"/>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2'!$C$38:$U$38</c:f>
              <c:numCache>
                <c:formatCode>General</c:formatCode>
                <c:ptCount val="19"/>
                <c:pt idx="0">
                  <c:v>6</c:v>
                </c:pt>
                <c:pt idx="1">
                  <c:v>8</c:v>
                </c:pt>
                <c:pt idx="2">
                  <c:v>5</c:v>
                </c:pt>
                <c:pt idx="3">
                  <c:v>23</c:v>
                </c:pt>
                <c:pt idx="4">
                  <c:v>26</c:v>
                </c:pt>
                <c:pt idx="5">
                  <c:v>17</c:v>
                </c:pt>
                <c:pt idx="6">
                  <c:v>22</c:v>
                </c:pt>
                <c:pt idx="7">
                  <c:v>21</c:v>
                </c:pt>
                <c:pt idx="8">
                  <c:v>17</c:v>
                </c:pt>
                <c:pt idx="9">
                  <c:v>23</c:v>
                </c:pt>
                <c:pt idx="10">
                  <c:v>18</c:v>
                </c:pt>
                <c:pt idx="11">
                  <c:v>21</c:v>
                </c:pt>
                <c:pt idx="12">
                  <c:v>27</c:v>
                </c:pt>
                <c:pt idx="13">
                  <c:v>19</c:v>
                </c:pt>
                <c:pt idx="14">
                  <c:v>24</c:v>
                </c:pt>
                <c:pt idx="15">
                  <c:v>16</c:v>
                </c:pt>
                <c:pt idx="16">
                  <c:v>24</c:v>
                </c:pt>
                <c:pt idx="17">
                  <c:v>24</c:v>
                </c:pt>
                <c:pt idx="18">
                  <c:v>15</c:v>
                </c:pt>
              </c:numCache>
            </c:numRef>
          </c:val>
          <c:smooth val="0"/>
          <c:extLst>
            <c:ext xmlns:c16="http://schemas.microsoft.com/office/drawing/2014/chart" uri="{C3380CC4-5D6E-409C-BE32-E72D297353CC}">
              <c16:uniqueId val="{00000002-E8C6-4A17-8ED1-4423424B3939}"/>
            </c:ext>
          </c:extLst>
        </c:ser>
        <c:ser>
          <c:idx val="3"/>
          <c:order val="3"/>
          <c:tx>
            <c:strRef>
              <c:f>'Analysis 2'!$B$39</c:f>
              <c:strCache>
                <c:ptCount val="1"/>
                <c:pt idx="0">
                  <c:v>Register Button</c:v>
                </c:pt>
              </c:strCache>
            </c:strRef>
          </c:tx>
          <c:spPr>
            <a:ln w="31750" cap="rnd">
              <a:solidFill>
                <a:schemeClr val="accent4"/>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2'!$C$39:$U$39</c:f>
              <c:numCache>
                <c:formatCode>General</c:formatCode>
                <c:ptCount val="19"/>
                <c:pt idx="0">
                  <c:v>6</c:v>
                </c:pt>
                <c:pt idx="1">
                  <c:v>8</c:v>
                </c:pt>
                <c:pt idx="2">
                  <c:v>5</c:v>
                </c:pt>
                <c:pt idx="3">
                  <c:v>23</c:v>
                </c:pt>
                <c:pt idx="4">
                  <c:v>26</c:v>
                </c:pt>
                <c:pt idx="5">
                  <c:v>17</c:v>
                </c:pt>
                <c:pt idx="6">
                  <c:v>22</c:v>
                </c:pt>
                <c:pt idx="7">
                  <c:v>21</c:v>
                </c:pt>
                <c:pt idx="8">
                  <c:v>17</c:v>
                </c:pt>
                <c:pt idx="9">
                  <c:v>23</c:v>
                </c:pt>
                <c:pt idx="10">
                  <c:v>18</c:v>
                </c:pt>
                <c:pt idx="11">
                  <c:v>21</c:v>
                </c:pt>
                <c:pt idx="12">
                  <c:v>27</c:v>
                </c:pt>
                <c:pt idx="13">
                  <c:v>19</c:v>
                </c:pt>
                <c:pt idx="14">
                  <c:v>24</c:v>
                </c:pt>
                <c:pt idx="15">
                  <c:v>16</c:v>
                </c:pt>
                <c:pt idx="16">
                  <c:v>24</c:v>
                </c:pt>
                <c:pt idx="17">
                  <c:v>16</c:v>
                </c:pt>
                <c:pt idx="18">
                  <c:v>15</c:v>
                </c:pt>
              </c:numCache>
            </c:numRef>
          </c:val>
          <c:smooth val="0"/>
          <c:extLst>
            <c:ext xmlns:c16="http://schemas.microsoft.com/office/drawing/2014/chart" uri="{C3380CC4-5D6E-409C-BE32-E72D297353CC}">
              <c16:uniqueId val="{00000003-E8C6-4A17-8ED1-4423424B3939}"/>
            </c:ext>
          </c:extLst>
        </c:ser>
        <c:ser>
          <c:idx val="4"/>
          <c:order val="4"/>
          <c:tx>
            <c:strRef>
              <c:f>'Analysis 2'!$B$40</c:f>
              <c:strCache>
                <c:ptCount val="1"/>
                <c:pt idx="0">
                  <c:v>Payment Page</c:v>
                </c:pt>
              </c:strCache>
            </c:strRef>
          </c:tx>
          <c:spPr>
            <a:ln w="31750" cap="rnd">
              <a:solidFill>
                <a:schemeClr val="accent5"/>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2'!$C$40:$U$40</c:f>
              <c:numCache>
                <c:formatCode>General</c:formatCode>
                <c:ptCount val="19"/>
                <c:pt idx="0">
                  <c:v>6</c:v>
                </c:pt>
                <c:pt idx="1">
                  <c:v>8</c:v>
                </c:pt>
                <c:pt idx="2">
                  <c:v>5</c:v>
                </c:pt>
                <c:pt idx="3">
                  <c:v>23</c:v>
                </c:pt>
                <c:pt idx="4">
                  <c:v>26</c:v>
                </c:pt>
                <c:pt idx="5">
                  <c:v>17</c:v>
                </c:pt>
                <c:pt idx="6">
                  <c:v>22</c:v>
                </c:pt>
                <c:pt idx="7">
                  <c:v>21</c:v>
                </c:pt>
                <c:pt idx="8">
                  <c:v>17</c:v>
                </c:pt>
                <c:pt idx="9">
                  <c:v>22</c:v>
                </c:pt>
                <c:pt idx="10">
                  <c:v>18</c:v>
                </c:pt>
                <c:pt idx="11">
                  <c:v>21</c:v>
                </c:pt>
                <c:pt idx="12">
                  <c:v>27</c:v>
                </c:pt>
                <c:pt idx="13">
                  <c:v>19</c:v>
                </c:pt>
                <c:pt idx="14">
                  <c:v>24</c:v>
                </c:pt>
                <c:pt idx="15">
                  <c:v>16</c:v>
                </c:pt>
                <c:pt idx="16">
                  <c:v>24</c:v>
                </c:pt>
                <c:pt idx="17">
                  <c:v>13</c:v>
                </c:pt>
                <c:pt idx="18">
                  <c:v>11</c:v>
                </c:pt>
              </c:numCache>
            </c:numRef>
          </c:val>
          <c:smooth val="0"/>
          <c:extLst>
            <c:ext xmlns:c16="http://schemas.microsoft.com/office/drawing/2014/chart" uri="{C3380CC4-5D6E-409C-BE32-E72D297353CC}">
              <c16:uniqueId val="{00000004-E8C6-4A17-8ED1-4423424B3939}"/>
            </c:ext>
          </c:extLst>
        </c:ser>
        <c:ser>
          <c:idx val="5"/>
          <c:order val="5"/>
          <c:tx>
            <c:strRef>
              <c:f>'Analysis 2'!$B$41</c:f>
              <c:strCache>
                <c:ptCount val="1"/>
                <c:pt idx="0">
                  <c:v>Payment Success</c:v>
                </c:pt>
              </c:strCache>
            </c:strRef>
          </c:tx>
          <c:spPr>
            <a:ln w="31750" cap="rnd">
              <a:solidFill>
                <a:schemeClr val="accent6"/>
              </a:solidFill>
              <a:round/>
            </a:ln>
            <a:effectLst/>
          </c:spPr>
          <c:marker>
            <c:symbol val="none"/>
          </c:marker>
          <c:cat>
            <c:numRef>
              <c:f>'Analysis 2'!$C$35:$U$35</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2'!$C$41:$U$41</c:f>
              <c:numCache>
                <c:formatCode>General</c:formatCode>
                <c:ptCount val="19"/>
                <c:pt idx="0">
                  <c:v>1</c:v>
                </c:pt>
                <c:pt idx="1">
                  <c:v>2</c:v>
                </c:pt>
                <c:pt idx="2">
                  <c:v>2</c:v>
                </c:pt>
                <c:pt idx="3">
                  <c:v>8</c:v>
                </c:pt>
                <c:pt idx="4">
                  <c:v>9</c:v>
                </c:pt>
                <c:pt idx="5">
                  <c:v>6</c:v>
                </c:pt>
                <c:pt idx="6">
                  <c:v>3</c:v>
                </c:pt>
                <c:pt idx="7">
                  <c:v>21</c:v>
                </c:pt>
                <c:pt idx="8">
                  <c:v>4</c:v>
                </c:pt>
                <c:pt idx="9">
                  <c:v>10</c:v>
                </c:pt>
                <c:pt idx="10">
                  <c:v>10</c:v>
                </c:pt>
                <c:pt idx="11">
                  <c:v>5</c:v>
                </c:pt>
                <c:pt idx="12">
                  <c:v>9</c:v>
                </c:pt>
                <c:pt idx="13">
                  <c:v>9</c:v>
                </c:pt>
                <c:pt idx="14">
                  <c:v>10</c:v>
                </c:pt>
                <c:pt idx="15">
                  <c:v>4</c:v>
                </c:pt>
                <c:pt idx="16">
                  <c:v>2</c:v>
                </c:pt>
                <c:pt idx="17">
                  <c:v>4</c:v>
                </c:pt>
                <c:pt idx="18">
                  <c:v>3</c:v>
                </c:pt>
              </c:numCache>
            </c:numRef>
          </c:val>
          <c:smooth val="0"/>
          <c:extLst>
            <c:ext xmlns:c16="http://schemas.microsoft.com/office/drawing/2014/chart" uri="{C3380CC4-5D6E-409C-BE32-E72D297353CC}">
              <c16:uniqueId val="{00000005-E8C6-4A17-8ED1-4423424B3939}"/>
            </c:ext>
          </c:extLst>
        </c:ser>
        <c:dLbls>
          <c:showLegendKey val="0"/>
          <c:showVal val="0"/>
          <c:showCatName val="0"/>
          <c:showSerName val="0"/>
          <c:showPercent val="0"/>
          <c:showBubbleSize val="0"/>
        </c:dLbls>
        <c:smooth val="0"/>
        <c:axId val="352182912"/>
        <c:axId val="352195808"/>
      </c:lineChart>
      <c:dateAx>
        <c:axId val="352182912"/>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352195808"/>
        <c:crosses val="autoZero"/>
        <c:auto val="1"/>
        <c:lblOffset val="100"/>
        <c:baseTimeUnit val="days"/>
      </c:dateAx>
      <c:valAx>
        <c:axId val="352195808"/>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35218291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r>
              <a:rPr lang="en-IN" sz="1600" b="1" baseline="0" dirty="0">
                <a:solidFill>
                  <a:schemeClr val="tx1"/>
                </a:solidFill>
              </a:rPr>
              <a:t>TOTAL REGISTRATION FOR SB3</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endParaRPr lang="en-US"/>
        </a:p>
      </c:txPr>
    </c:title>
    <c:autoTitleDeleted val="0"/>
    <c:plotArea>
      <c:layout>
        <c:manualLayout>
          <c:layoutTarget val="inner"/>
          <c:xMode val="edge"/>
          <c:yMode val="edge"/>
          <c:x val="6.0480767428174063E-2"/>
          <c:y val="0.16259405378472708"/>
          <c:w val="0.93888888888888888"/>
          <c:h val="0.55045530766987461"/>
        </c:manualLayout>
      </c:layout>
      <c:lineChart>
        <c:grouping val="standard"/>
        <c:varyColors val="0"/>
        <c:ser>
          <c:idx val="0"/>
          <c:order val="0"/>
          <c:tx>
            <c:strRef>
              <c:f>'Analysis 2'!$C$44</c:f>
              <c:strCache>
                <c:ptCount val="1"/>
                <c:pt idx="0">
                  <c:v>REGISTERED</c:v>
                </c:pt>
              </c:strCache>
            </c:strRef>
          </c:tx>
          <c:spPr>
            <a:ln w="31750" cap="rnd">
              <a:solidFill>
                <a:schemeClr val="accent1"/>
              </a:solidFill>
              <a:round/>
            </a:ln>
            <a:effectLst>
              <a:outerShdw blurRad="38100" dist="25400" dir="2700000" algn="br" rotWithShape="0">
                <a:srgbClr val="000000">
                  <a:alpha val="60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'Analysis 2'!$B$45:$B$63</c:f>
              <c:numCache>
                <c:formatCode>m/d/yyyy</c:formatCode>
                <c:ptCount val="19"/>
                <c:pt idx="0">
                  <c:v>45047</c:v>
                </c:pt>
                <c:pt idx="1">
                  <c:v>45048</c:v>
                </c:pt>
                <c:pt idx="2">
                  <c:v>45049</c:v>
                </c:pt>
                <c:pt idx="3">
                  <c:v>45050</c:v>
                </c:pt>
                <c:pt idx="4">
                  <c:v>45051</c:v>
                </c:pt>
                <c:pt idx="5">
                  <c:v>45052</c:v>
                </c:pt>
                <c:pt idx="6">
                  <c:v>45053</c:v>
                </c:pt>
                <c:pt idx="7">
                  <c:v>45054</c:v>
                </c:pt>
                <c:pt idx="8">
                  <c:v>45055</c:v>
                </c:pt>
                <c:pt idx="9">
                  <c:v>45056</c:v>
                </c:pt>
                <c:pt idx="10">
                  <c:v>45057</c:v>
                </c:pt>
                <c:pt idx="11">
                  <c:v>45058</c:v>
                </c:pt>
                <c:pt idx="12">
                  <c:v>45059</c:v>
                </c:pt>
                <c:pt idx="13">
                  <c:v>45060</c:v>
                </c:pt>
                <c:pt idx="14">
                  <c:v>45061</c:v>
                </c:pt>
                <c:pt idx="15">
                  <c:v>45062</c:v>
                </c:pt>
                <c:pt idx="16">
                  <c:v>45063</c:v>
                </c:pt>
                <c:pt idx="17">
                  <c:v>45064</c:v>
                </c:pt>
                <c:pt idx="18">
                  <c:v>45065</c:v>
                </c:pt>
              </c:numCache>
            </c:numRef>
          </c:cat>
          <c:val>
            <c:numRef>
              <c:f>'Analysis 2'!$C$45:$C$63</c:f>
              <c:numCache>
                <c:formatCode>General</c:formatCode>
                <c:ptCount val="19"/>
                <c:pt idx="0">
                  <c:v>1</c:v>
                </c:pt>
                <c:pt idx="1">
                  <c:v>2</c:v>
                </c:pt>
                <c:pt idx="2">
                  <c:v>2</c:v>
                </c:pt>
                <c:pt idx="3">
                  <c:v>8</c:v>
                </c:pt>
                <c:pt idx="4">
                  <c:v>9</c:v>
                </c:pt>
                <c:pt idx="5">
                  <c:v>6</c:v>
                </c:pt>
                <c:pt idx="6">
                  <c:v>3</c:v>
                </c:pt>
                <c:pt idx="7">
                  <c:v>21</c:v>
                </c:pt>
                <c:pt idx="8">
                  <c:v>4</c:v>
                </c:pt>
                <c:pt idx="9">
                  <c:v>10</c:v>
                </c:pt>
                <c:pt idx="10">
                  <c:v>10</c:v>
                </c:pt>
                <c:pt idx="11">
                  <c:v>5</c:v>
                </c:pt>
                <c:pt idx="12">
                  <c:v>9</c:v>
                </c:pt>
                <c:pt idx="13">
                  <c:v>9</c:v>
                </c:pt>
                <c:pt idx="14">
                  <c:v>10</c:v>
                </c:pt>
                <c:pt idx="15">
                  <c:v>4</c:v>
                </c:pt>
                <c:pt idx="16">
                  <c:v>2</c:v>
                </c:pt>
                <c:pt idx="17">
                  <c:v>4</c:v>
                </c:pt>
                <c:pt idx="18">
                  <c:v>3</c:v>
                </c:pt>
              </c:numCache>
            </c:numRef>
          </c:val>
          <c:smooth val="0"/>
          <c:extLst>
            <c:ext xmlns:c16="http://schemas.microsoft.com/office/drawing/2014/chart" uri="{C3380CC4-5D6E-409C-BE32-E72D297353CC}">
              <c16:uniqueId val="{00000000-BA8D-409C-B132-C0A7A175BD15}"/>
            </c:ext>
          </c:extLst>
        </c:ser>
        <c:dLbls>
          <c:dLblPos val="t"/>
          <c:showLegendKey val="0"/>
          <c:showVal val="1"/>
          <c:showCatName val="0"/>
          <c:showSerName val="0"/>
          <c:showPercent val="0"/>
          <c:showBubbleSize val="0"/>
        </c:dLbls>
        <c:smooth val="0"/>
        <c:axId val="346501696"/>
        <c:axId val="2019347376"/>
      </c:lineChart>
      <c:dateAx>
        <c:axId val="346501696"/>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2019347376"/>
        <c:crosses val="autoZero"/>
        <c:auto val="1"/>
        <c:lblOffset val="100"/>
        <c:baseTimeUnit val="days"/>
      </c:dateAx>
      <c:valAx>
        <c:axId val="2019347376"/>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3465016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IN" sz="1600">
                <a:solidFill>
                  <a:schemeClr val="tx1"/>
                </a:solidFill>
              </a:rPr>
              <a:t>DAILY</a:t>
            </a:r>
            <a:r>
              <a:rPr lang="en-IN" sz="1600" baseline="0">
                <a:solidFill>
                  <a:schemeClr val="tx1"/>
                </a:solidFill>
              </a:rPr>
              <a:t> VISITORS FOR SB4</a:t>
            </a:r>
            <a:endParaRPr lang="en-IN" sz="1600">
              <a:solidFill>
                <a:schemeClr val="tx1"/>
              </a:solidFill>
            </a:endParaRPr>
          </a:p>
        </c:rich>
      </c:tx>
      <c:layout>
        <c:manualLayout>
          <c:xMode val="edge"/>
          <c:yMode val="edge"/>
          <c:x val="0.30669312169312168"/>
          <c:y val="2.9717682020802376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lineChart>
        <c:grouping val="standard"/>
        <c:varyColors val="0"/>
        <c:ser>
          <c:idx val="0"/>
          <c:order val="0"/>
          <c:tx>
            <c:strRef>
              <c:f>'Analysis 3'!$B$4</c:f>
              <c:strCache>
                <c:ptCount val="1"/>
                <c:pt idx="0">
                  <c:v>Home</c:v>
                </c:pt>
              </c:strCache>
            </c:strRef>
          </c:tx>
          <c:spPr>
            <a:ln w="31750" cap="rnd">
              <a:solidFill>
                <a:schemeClr val="accent1"/>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3'!$C$4:$L$4</c:f>
              <c:numCache>
                <c:formatCode>General</c:formatCode>
                <c:ptCount val="10"/>
                <c:pt idx="0">
                  <c:v>42</c:v>
                </c:pt>
                <c:pt idx="1">
                  <c:v>38</c:v>
                </c:pt>
                <c:pt idx="2">
                  <c:v>34</c:v>
                </c:pt>
                <c:pt idx="3">
                  <c:v>44</c:v>
                </c:pt>
                <c:pt idx="4">
                  <c:v>35</c:v>
                </c:pt>
                <c:pt idx="5">
                  <c:v>39</c:v>
                </c:pt>
                <c:pt idx="6">
                  <c:v>41</c:v>
                </c:pt>
                <c:pt idx="7">
                  <c:v>39</c:v>
                </c:pt>
                <c:pt idx="8">
                  <c:v>42</c:v>
                </c:pt>
                <c:pt idx="9">
                  <c:v>33</c:v>
                </c:pt>
              </c:numCache>
            </c:numRef>
          </c:val>
          <c:smooth val="0"/>
          <c:extLst>
            <c:ext xmlns:c16="http://schemas.microsoft.com/office/drawing/2014/chart" uri="{C3380CC4-5D6E-409C-BE32-E72D297353CC}">
              <c16:uniqueId val="{00000000-A012-405F-85FC-0D8A94719163}"/>
            </c:ext>
          </c:extLst>
        </c:ser>
        <c:ser>
          <c:idx val="1"/>
          <c:order val="1"/>
          <c:tx>
            <c:strRef>
              <c:f>'Analysis 3'!$B$5</c:f>
              <c:strCache>
                <c:ptCount val="1"/>
                <c:pt idx="0">
                  <c:v>Courses</c:v>
                </c:pt>
              </c:strCache>
            </c:strRef>
          </c:tx>
          <c:spPr>
            <a:ln w="31750" cap="rnd">
              <a:solidFill>
                <a:schemeClr val="accent2"/>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3'!$C$5:$L$5</c:f>
              <c:numCache>
                <c:formatCode>General</c:formatCode>
                <c:ptCount val="10"/>
                <c:pt idx="0">
                  <c:v>40</c:v>
                </c:pt>
                <c:pt idx="1">
                  <c:v>34</c:v>
                </c:pt>
                <c:pt idx="2">
                  <c:v>31</c:v>
                </c:pt>
                <c:pt idx="3">
                  <c:v>42</c:v>
                </c:pt>
                <c:pt idx="4">
                  <c:v>33</c:v>
                </c:pt>
                <c:pt idx="5">
                  <c:v>39</c:v>
                </c:pt>
                <c:pt idx="6">
                  <c:v>38</c:v>
                </c:pt>
                <c:pt idx="7">
                  <c:v>37</c:v>
                </c:pt>
                <c:pt idx="8">
                  <c:v>39</c:v>
                </c:pt>
                <c:pt idx="9">
                  <c:v>30</c:v>
                </c:pt>
              </c:numCache>
            </c:numRef>
          </c:val>
          <c:smooth val="0"/>
          <c:extLst>
            <c:ext xmlns:c16="http://schemas.microsoft.com/office/drawing/2014/chart" uri="{C3380CC4-5D6E-409C-BE32-E72D297353CC}">
              <c16:uniqueId val="{00000001-A012-405F-85FC-0D8A94719163}"/>
            </c:ext>
          </c:extLst>
        </c:ser>
        <c:ser>
          <c:idx val="2"/>
          <c:order val="2"/>
          <c:tx>
            <c:strRef>
              <c:f>'Analysis 3'!$B$6</c:f>
              <c:strCache>
                <c:ptCount val="1"/>
                <c:pt idx="0">
                  <c:v>Course Details</c:v>
                </c:pt>
              </c:strCache>
            </c:strRef>
          </c:tx>
          <c:spPr>
            <a:ln w="31750" cap="rnd">
              <a:solidFill>
                <a:schemeClr val="accent3"/>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3'!$C$6:$L$6</c:f>
              <c:numCache>
                <c:formatCode>General</c:formatCode>
                <c:ptCount val="10"/>
                <c:pt idx="0">
                  <c:v>38</c:v>
                </c:pt>
                <c:pt idx="1">
                  <c:v>31</c:v>
                </c:pt>
                <c:pt idx="2">
                  <c:v>28</c:v>
                </c:pt>
                <c:pt idx="3">
                  <c:v>40</c:v>
                </c:pt>
                <c:pt idx="4">
                  <c:v>29</c:v>
                </c:pt>
                <c:pt idx="5">
                  <c:v>35</c:v>
                </c:pt>
                <c:pt idx="6">
                  <c:v>36</c:v>
                </c:pt>
                <c:pt idx="7">
                  <c:v>35</c:v>
                </c:pt>
                <c:pt idx="8">
                  <c:v>36</c:v>
                </c:pt>
                <c:pt idx="9">
                  <c:v>28</c:v>
                </c:pt>
              </c:numCache>
            </c:numRef>
          </c:val>
          <c:smooth val="0"/>
          <c:extLst>
            <c:ext xmlns:c16="http://schemas.microsoft.com/office/drawing/2014/chart" uri="{C3380CC4-5D6E-409C-BE32-E72D297353CC}">
              <c16:uniqueId val="{00000002-A012-405F-85FC-0D8A94719163}"/>
            </c:ext>
          </c:extLst>
        </c:ser>
        <c:ser>
          <c:idx val="3"/>
          <c:order val="3"/>
          <c:tx>
            <c:strRef>
              <c:f>'Analysis 3'!$B$7</c:f>
              <c:strCache>
                <c:ptCount val="1"/>
                <c:pt idx="0">
                  <c:v>Register Button</c:v>
                </c:pt>
              </c:strCache>
            </c:strRef>
          </c:tx>
          <c:spPr>
            <a:ln w="31750" cap="rnd">
              <a:solidFill>
                <a:schemeClr val="accent4"/>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3'!$C$7:$L$7</c:f>
              <c:numCache>
                <c:formatCode>General</c:formatCode>
                <c:ptCount val="10"/>
                <c:pt idx="0">
                  <c:v>33</c:v>
                </c:pt>
                <c:pt idx="1">
                  <c:v>27</c:v>
                </c:pt>
                <c:pt idx="2">
                  <c:v>25</c:v>
                </c:pt>
                <c:pt idx="3">
                  <c:v>36</c:v>
                </c:pt>
                <c:pt idx="4">
                  <c:v>25</c:v>
                </c:pt>
                <c:pt idx="5">
                  <c:v>33</c:v>
                </c:pt>
                <c:pt idx="6">
                  <c:v>30</c:v>
                </c:pt>
                <c:pt idx="7">
                  <c:v>31</c:v>
                </c:pt>
                <c:pt idx="8">
                  <c:v>26</c:v>
                </c:pt>
                <c:pt idx="9">
                  <c:v>24</c:v>
                </c:pt>
              </c:numCache>
            </c:numRef>
          </c:val>
          <c:smooth val="0"/>
          <c:extLst>
            <c:ext xmlns:c16="http://schemas.microsoft.com/office/drawing/2014/chart" uri="{C3380CC4-5D6E-409C-BE32-E72D297353CC}">
              <c16:uniqueId val="{00000003-A012-405F-85FC-0D8A94719163}"/>
            </c:ext>
          </c:extLst>
        </c:ser>
        <c:ser>
          <c:idx val="4"/>
          <c:order val="4"/>
          <c:tx>
            <c:strRef>
              <c:f>'Analysis 3'!$B$8</c:f>
              <c:strCache>
                <c:ptCount val="1"/>
                <c:pt idx="0">
                  <c:v>Payment Page</c:v>
                </c:pt>
              </c:strCache>
            </c:strRef>
          </c:tx>
          <c:spPr>
            <a:ln w="31750" cap="rnd">
              <a:solidFill>
                <a:schemeClr val="accent5"/>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3'!$C$8:$L$8</c:f>
              <c:numCache>
                <c:formatCode>General</c:formatCode>
                <c:ptCount val="10"/>
                <c:pt idx="0">
                  <c:v>31</c:v>
                </c:pt>
                <c:pt idx="1">
                  <c:v>18</c:v>
                </c:pt>
                <c:pt idx="2">
                  <c:v>19</c:v>
                </c:pt>
                <c:pt idx="3">
                  <c:v>29</c:v>
                </c:pt>
                <c:pt idx="4">
                  <c:v>20</c:v>
                </c:pt>
                <c:pt idx="5">
                  <c:v>26</c:v>
                </c:pt>
                <c:pt idx="6">
                  <c:v>23</c:v>
                </c:pt>
                <c:pt idx="7">
                  <c:v>25</c:v>
                </c:pt>
                <c:pt idx="8">
                  <c:v>18</c:v>
                </c:pt>
                <c:pt idx="9">
                  <c:v>21</c:v>
                </c:pt>
              </c:numCache>
            </c:numRef>
          </c:val>
          <c:smooth val="0"/>
          <c:extLst>
            <c:ext xmlns:c16="http://schemas.microsoft.com/office/drawing/2014/chart" uri="{C3380CC4-5D6E-409C-BE32-E72D297353CC}">
              <c16:uniqueId val="{00000004-A012-405F-85FC-0D8A94719163}"/>
            </c:ext>
          </c:extLst>
        </c:ser>
        <c:ser>
          <c:idx val="5"/>
          <c:order val="5"/>
          <c:tx>
            <c:strRef>
              <c:f>'Analysis 3'!$B$9</c:f>
              <c:strCache>
                <c:ptCount val="1"/>
                <c:pt idx="0">
                  <c:v>Payment Success</c:v>
                </c:pt>
              </c:strCache>
            </c:strRef>
          </c:tx>
          <c:spPr>
            <a:ln w="31750" cap="rnd">
              <a:solidFill>
                <a:schemeClr val="accent6"/>
              </a:solidFill>
              <a:round/>
            </a:ln>
            <a:effectLst/>
          </c:spPr>
          <c:marker>
            <c:symbol val="none"/>
          </c:marker>
          <c:cat>
            <c:numRef>
              <c:f>'Analysis 3'!$C$3:$L$3</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3'!$C$9:$L$9</c:f>
              <c:numCache>
                <c:formatCode>General</c:formatCode>
                <c:ptCount val="10"/>
                <c:pt idx="0">
                  <c:v>15</c:v>
                </c:pt>
                <c:pt idx="1">
                  <c:v>10</c:v>
                </c:pt>
                <c:pt idx="2">
                  <c:v>12</c:v>
                </c:pt>
                <c:pt idx="3">
                  <c:v>19</c:v>
                </c:pt>
                <c:pt idx="4">
                  <c:v>12</c:v>
                </c:pt>
                <c:pt idx="5">
                  <c:v>19</c:v>
                </c:pt>
                <c:pt idx="6">
                  <c:v>15</c:v>
                </c:pt>
                <c:pt idx="7">
                  <c:v>20</c:v>
                </c:pt>
                <c:pt idx="8">
                  <c:v>10</c:v>
                </c:pt>
                <c:pt idx="9">
                  <c:v>13</c:v>
                </c:pt>
              </c:numCache>
            </c:numRef>
          </c:val>
          <c:smooth val="0"/>
          <c:extLst>
            <c:ext xmlns:c16="http://schemas.microsoft.com/office/drawing/2014/chart" uri="{C3380CC4-5D6E-409C-BE32-E72D297353CC}">
              <c16:uniqueId val="{00000005-A012-405F-85FC-0D8A94719163}"/>
            </c:ext>
          </c:extLst>
        </c:ser>
        <c:dLbls>
          <c:showLegendKey val="0"/>
          <c:showVal val="0"/>
          <c:showCatName val="0"/>
          <c:showSerName val="0"/>
          <c:showPercent val="0"/>
          <c:showBubbleSize val="0"/>
        </c:dLbls>
        <c:smooth val="0"/>
        <c:axId val="1342441040"/>
        <c:axId val="1342448944"/>
      </c:lineChart>
      <c:dateAx>
        <c:axId val="1342441040"/>
        <c:scaling>
          <c:orientation val="minMax"/>
        </c:scaling>
        <c:delete val="0"/>
        <c:axPos val="b"/>
        <c:numFmt formatCode="m/d/yyyy"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342448944"/>
        <c:crosses val="autoZero"/>
        <c:auto val="1"/>
        <c:lblOffset val="100"/>
        <c:baseTimeUnit val="days"/>
      </c:dateAx>
      <c:valAx>
        <c:axId val="1342448944"/>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34244104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b="1" dirty="0">
                <a:solidFill>
                  <a:schemeClr val="tx1"/>
                </a:solidFill>
              </a:rPr>
              <a:t>TOTAL REGISTRATION FOR SB4</a:t>
            </a: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3533033257111307E-2"/>
          <c:y val="0.1540774503127128"/>
          <c:w val="0.91296269719316625"/>
          <c:h val="0.6218208571017988"/>
        </c:manualLayout>
      </c:layout>
      <c:lineChart>
        <c:grouping val="standard"/>
        <c:varyColors val="0"/>
        <c:ser>
          <c:idx val="0"/>
          <c:order val="0"/>
          <c:tx>
            <c:strRef>
              <c:f>'Analysis 3'!$C$12</c:f>
              <c:strCache>
                <c:ptCount val="1"/>
                <c:pt idx="0">
                  <c:v>REGISTERED</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'Analysis 3'!$B$13:$B$22</c:f>
              <c:numCache>
                <c:formatCode>m/d/yyyy</c:formatCode>
                <c:ptCount val="10"/>
                <c:pt idx="0">
                  <c:v>45068</c:v>
                </c:pt>
                <c:pt idx="1">
                  <c:v>45069</c:v>
                </c:pt>
                <c:pt idx="2">
                  <c:v>45070</c:v>
                </c:pt>
                <c:pt idx="3">
                  <c:v>45071</c:v>
                </c:pt>
                <c:pt idx="4">
                  <c:v>45072</c:v>
                </c:pt>
                <c:pt idx="5">
                  <c:v>45073</c:v>
                </c:pt>
                <c:pt idx="6">
                  <c:v>45074</c:v>
                </c:pt>
                <c:pt idx="7">
                  <c:v>45075</c:v>
                </c:pt>
                <c:pt idx="8">
                  <c:v>45076</c:v>
                </c:pt>
                <c:pt idx="9">
                  <c:v>45077</c:v>
                </c:pt>
              </c:numCache>
            </c:numRef>
          </c:cat>
          <c:val>
            <c:numRef>
              <c:f>'Analysis 3'!$C$13:$C$22</c:f>
              <c:numCache>
                <c:formatCode>General</c:formatCode>
                <c:ptCount val="10"/>
                <c:pt idx="0">
                  <c:v>15</c:v>
                </c:pt>
                <c:pt idx="1">
                  <c:v>10</c:v>
                </c:pt>
                <c:pt idx="2">
                  <c:v>12</c:v>
                </c:pt>
                <c:pt idx="3">
                  <c:v>19</c:v>
                </c:pt>
                <c:pt idx="4">
                  <c:v>12</c:v>
                </c:pt>
                <c:pt idx="5">
                  <c:v>19</c:v>
                </c:pt>
                <c:pt idx="6">
                  <c:v>15</c:v>
                </c:pt>
                <c:pt idx="7">
                  <c:v>20</c:v>
                </c:pt>
                <c:pt idx="8">
                  <c:v>10</c:v>
                </c:pt>
                <c:pt idx="9">
                  <c:v>13</c:v>
                </c:pt>
              </c:numCache>
            </c:numRef>
          </c:val>
          <c:smooth val="0"/>
          <c:extLst>
            <c:ext xmlns:c16="http://schemas.microsoft.com/office/drawing/2014/chart" uri="{C3380CC4-5D6E-409C-BE32-E72D297353CC}">
              <c16:uniqueId val="{00000000-1B0E-442D-8509-A2880A4FFEC6}"/>
            </c:ext>
          </c:extLst>
        </c:ser>
        <c:dLbls>
          <c:dLblPos val="t"/>
          <c:showLegendKey val="0"/>
          <c:showVal val="1"/>
          <c:showCatName val="0"/>
          <c:showSerName val="0"/>
          <c:showPercent val="0"/>
          <c:showBubbleSize val="0"/>
        </c:dLbls>
        <c:smooth val="0"/>
        <c:axId val="1072285888"/>
        <c:axId val="1072298784"/>
      </c:lineChart>
      <c:dateAx>
        <c:axId val="107228588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072298784"/>
        <c:crosses val="autoZero"/>
        <c:auto val="1"/>
        <c:lblOffset val="100"/>
        <c:baseTimeUnit val="days"/>
      </c:dateAx>
      <c:valAx>
        <c:axId val="1072298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0722858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sz="2000" b="1" baseline="0" dirty="0">
                <a:solidFill>
                  <a:schemeClr val="tx1"/>
                </a:solidFill>
              </a:rPr>
              <a:t>MARKETING METRICS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23083757031565827"/>
          <c:y val="0.10394240399206525"/>
          <c:w val="0.72982692529315285"/>
          <c:h val="0.77409008866239837"/>
        </c:manualLayout>
      </c:layout>
      <c:barChart>
        <c:barDir val="bar"/>
        <c:grouping val="clustered"/>
        <c:varyColors val="0"/>
        <c:ser>
          <c:idx val="0"/>
          <c:order val="0"/>
          <c:tx>
            <c:strRef>
              <c:f>Sheet3!$G$4:$H$4</c:f>
              <c:strCache>
                <c:ptCount val="2"/>
                <c:pt idx="0">
                  <c:v>EB1</c:v>
                </c:pt>
                <c:pt idx="1">
                  <c:v>FB1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Sheet3!$I$3:$L$3</c:f>
              <c:strCache>
                <c:ptCount val="4"/>
                <c:pt idx="0">
                  <c:v>CLICK THROUGH RATE</c:v>
                </c:pt>
                <c:pt idx="1">
                  <c:v>COST PER CLICK</c:v>
                </c:pt>
                <c:pt idx="2">
                  <c:v>COST PER ACQUISITION</c:v>
                </c:pt>
                <c:pt idx="3">
                  <c:v>CONVERSION RATE</c:v>
                </c:pt>
              </c:strCache>
            </c:strRef>
          </c:cat>
          <c:val>
            <c:numRef>
              <c:f>Sheet3!$I$4:$L$4</c:f>
              <c:numCache>
                <c:formatCode>General</c:formatCode>
                <c:ptCount val="4"/>
                <c:pt idx="0">
                  <c:v>3.43</c:v>
                </c:pt>
                <c:pt idx="1">
                  <c:v>27.69</c:v>
                </c:pt>
                <c:pt idx="2">
                  <c:v>71.430000000000007</c:v>
                </c:pt>
                <c:pt idx="3">
                  <c:v>38.770000000000003</c:v>
                </c:pt>
              </c:numCache>
            </c:numRef>
          </c:val>
          <c:extLst>
            <c:ext xmlns:c16="http://schemas.microsoft.com/office/drawing/2014/chart" uri="{C3380CC4-5D6E-409C-BE32-E72D297353CC}">
              <c16:uniqueId val="{00000000-13FB-41B5-A238-C788BBAB8090}"/>
            </c:ext>
          </c:extLst>
        </c:ser>
        <c:ser>
          <c:idx val="1"/>
          <c:order val="1"/>
          <c:tx>
            <c:strRef>
              <c:f>Sheet3!$G$5:$H$5</c:f>
              <c:strCache>
                <c:ptCount val="2"/>
                <c:pt idx="0">
                  <c:v>SQLB1</c:v>
                </c:pt>
                <c:pt idx="1">
                  <c:v>YT2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Sheet3!$I$3:$L$3</c:f>
              <c:strCache>
                <c:ptCount val="4"/>
                <c:pt idx="0">
                  <c:v>CLICK THROUGH RATE</c:v>
                </c:pt>
                <c:pt idx="1">
                  <c:v>COST PER CLICK</c:v>
                </c:pt>
                <c:pt idx="2">
                  <c:v>COST PER ACQUISITION</c:v>
                </c:pt>
                <c:pt idx="3">
                  <c:v>CONVERSION RATE</c:v>
                </c:pt>
              </c:strCache>
            </c:strRef>
          </c:cat>
          <c:val>
            <c:numRef>
              <c:f>Sheet3!$I$5:$L$5</c:f>
              <c:numCache>
                <c:formatCode>General</c:formatCode>
                <c:ptCount val="4"/>
                <c:pt idx="0">
                  <c:v>3.52</c:v>
                </c:pt>
                <c:pt idx="1">
                  <c:v>25.68</c:v>
                </c:pt>
                <c:pt idx="2">
                  <c:v>68.83</c:v>
                </c:pt>
                <c:pt idx="3">
                  <c:v>37.31</c:v>
                </c:pt>
              </c:numCache>
            </c:numRef>
          </c:val>
          <c:extLst>
            <c:ext xmlns:c16="http://schemas.microsoft.com/office/drawing/2014/chart" uri="{C3380CC4-5D6E-409C-BE32-E72D297353CC}">
              <c16:uniqueId val="{00000001-13FB-41B5-A238-C788BBAB8090}"/>
            </c:ext>
          </c:extLst>
        </c:ser>
        <c:ser>
          <c:idx val="2"/>
          <c:order val="2"/>
          <c:tx>
            <c:strRef>
              <c:f>Sheet3!$G$6:$H$6</c:f>
              <c:strCache>
                <c:ptCount val="2"/>
                <c:pt idx="0">
                  <c:v>SQLB1</c:v>
                </c:pt>
                <c:pt idx="1">
                  <c:v>IG3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Sheet3!$I$3:$L$3</c:f>
              <c:strCache>
                <c:ptCount val="4"/>
                <c:pt idx="0">
                  <c:v>CLICK THROUGH RATE</c:v>
                </c:pt>
                <c:pt idx="1">
                  <c:v>COST PER CLICK</c:v>
                </c:pt>
                <c:pt idx="2">
                  <c:v>COST PER ACQUISITION</c:v>
                </c:pt>
                <c:pt idx="3">
                  <c:v>CONVERSION RATE</c:v>
                </c:pt>
              </c:strCache>
            </c:strRef>
          </c:cat>
          <c:val>
            <c:numRef>
              <c:f>Sheet3!$I$6:$L$6</c:f>
              <c:numCache>
                <c:formatCode>General</c:formatCode>
                <c:ptCount val="4"/>
                <c:pt idx="0">
                  <c:v>1.24</c:v>
                </c:pt>
                <c:pt idx="1">
                  <c:v>72.400000000000006</c:v>
                </c:pt>
                <c:pt idx="2">
                  <c:v>192.77</c:v>
                </c:pt>
                <c:pt idx="3">
                  <c:v>37.56</c:v>
                </c:pt>
              </c:numCache>
            </c:numRef>
          </c:val>
          <c:extLst>
            <c:ext xmlns:c16="http://schemas.microsoft.com/office/drawing/2014/chart" uri="{C3380CC4-5D6E-409C-BE32-E72D297353CC}">
              <c16:uniqueId val="{00000002-13FB-41B5-A238-C788BBAB8090}"/>
            </c:ext>
          </c:extLst>
        </c:ser>
        <c:dLbls>
          <c:dLblPos val="outEnd"/>
          <c:showLegendKey val="0"/>
          <c:showVal val="1"/>
          <c:showCatName val="0"/>
          <c:showSerName val="0"/>
          <c:showPercent val="0"/>
          <c:showBubbleSize val="0"/>
        </c:dLbls>
        <c:gapWidth val="182"/>
        <c:axId val="1738458736"/>
        <c:axId val="1738455824"/>
      </c:barChart>
      <c:catAx>
        <c:axId val="17384587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738455824"/>
        <c:crosses val="autoZero"/>
        <c:auto val="1"/>
        <c:lblAlgn val="ctr"/>
        <c:lblOffset val="100"/>
        <c:noMultiLvlLbl val="0"/>
      </c:catAx>
      <c:valAx>
        <c:axId val="17384558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384587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1">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231">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1.xml><?xml version="1.0" encoding="utf-8"?>
<cs:chartStyle xmlns:cs="http://schemas.microsoft.com/office/drawing/2012/chartStyle" xmlns:a="http://schemas.openxmlformats.org/drawingml/2006/main" id="231">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4.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1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1197"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862"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31">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6.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7.xml><?xml version="1.0" encoding="utf-8"?>
<cs:chartStyle xmlns:cs="http://schemas.microsoft.com/office/drawing/2012/chartStyle" xmlns:a="http://schemas.openxmlformats.org/drawingml/2006/main" id="231">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12/19/2024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12/19/2024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12/19/2024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12/19/2024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12/19/2024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12/19/2024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12/19/2024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12/19/2024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12/19/2024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12/19/2024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73"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000" dirty="0">
                <a:solidFill>
                  <a:schemeClr val="tx1"/>
                </a:solidFill>
              </a:rPr>
              <a:t>DATA TO DESTINY</a:t>
            </a:r>
            <a:br>
              <a:rPr lang="en-US" sz="4000" dirty="0">
                <a:solidFill>
                  <a:schemeClr val="tx1"/>
                </a:solidFill>
              </a:rPr>
            </a:br>
            <a:r>
              <a:rPr lang="en-US" sz="4000" dirty="0">
                <a:solidFill>
                  <a:schemeClr val="tx1"/>
                </a:solidFill>
              </a:rPr>
              <a:t>WEBSITE ANALYSIS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Ananya</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C974B48F-2D15-4F17-93BF-20ACFCEEB2B3}"/>
              </a:ext>
            </a:extLst>
          </p:cNvPr>
          <p:cNvGraphicFramePr>
            <a:graphicFrameLocks/>
          </p:cNvGraphicFramePr>
          <p:nvPr>
            <p:extLst>
              <p:ext uri="{D42A27DB-BD31-4B8C-83A1-F6EECF244321}">
                <p14:modId xmlns:p14="http://schemas.microsoft.com/office/powerpoint/2010/main" val="3290752922"/>
              </p:ext>
            </p:extLst>
          </p:nvPr>
        </p:nvGraphicFramePr>
        <p:xfrm>
          <a:off x="5014290" y="714998"/>
          <a:ext cx="6867939" cy="3409742"/>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6B59810-7421-4FBA-A774-4C4640897C7F}"/>
              </a:ext>
            </a:extLst>
          </p:cNvPr>
          <p:cNvSpPr txBox="1"/>
          <p:nvPr/>
        </p:nvSpPr>
        <p:spPr>
          <a:xfrm>
            <a:off x="513522" y="714998"/>
            <a:ext cx="4396409" cy="5173852"/>
          </a:xfrm>
          <a:prstGeom prst="rect">
            <a:avLst/>
          </a:prstGeom>
          <a:noFill/>
        </p:spPr>
        <p:txBody>
          <a:bodyPr wrap="square" rtlCol="0">
            <a:spAutoFit/>
          </a:bodyPr>
          <a:lstStyle/>
          <a:p>
            <a:pPr>
              <a:lnSpc>
                <a:spcPct val="150000"/>
              </a:lnSpc>
            </a:pPr>
            <a:r>
              <a:rPr lang="en-IN" sz="2400" b="1" u="sng" dirty="0"/>
              <a:t>SB4 – MAY</a:t>
            </a:r>
          </a:p>
          <a:p>
            <a:pPr marL="285750" indent="-285750">
              <a:lnSpc>
                <a:spcPct val="150000"/>
              </a:lnSpc>
              <a:buFont typeface="Wingdings" panose="05000000000000000000" pitchFamily="2" charset="2"/>
              <a:buChar char="Ø"/>
            </a:pPr>
            <a:r>
              <a:rPr lang="en-IN" dirty="0"/>
              <a:t>The registration for SB4 was from May 22 to May 31.</a:t>
            </a:r>
          </a:p>
          <a:p>
            <a:pPr marL="285750" indent="-285750">
              <a:lnSpc>
                <a:spcPct val="150000"/>
              </a:lnSpc>
              <a:buFont typeface="Wingdings" panose="05000000000000000000" pitchFamily="2" charset="2"/>
              <a:buChar char="Ø"/>
            </a:pPr>
            <a:r>
              <a:rPr lang="en-IN" dirty="0"/>
              <a:t> The number of daily visitors on “Home” page is significantly higher than the previous 3 batches. However the drop-offs from each page is also high.</a:t>
            </a:r>
          </a:p>
          <a:p>
            <a:pPr marL="285750" indent="-285750">
              <a:lnSpc>
                <a:spcPct val="150000"/>
              </a:lnSpc>
              <a:buFont typeface="Wingdings" panose="05000000000000000000" pitchFamily="2" charset="2"/>
              <a:buChar char="Ø"/>
            </a:pPr>
            <a:r>
              <a:rPr lang="en-IN" dirty="0"/>
              <a:t>The conversion rate is 37.47% which is higher than the previous batch despite registration being open for only 10 days.</a:t>
            </a:r>
          </a:p>
          <a:p>
            <a:pPr>
              <a:lnSpc>
                <a:spcPct val="150000"/>
              </a:lnSpc>
            </a:pPr>
            <a:endParaRPr lang="en-IN" dirty="0"/>
          </a:p>
          <a:p>
            <a:pPr>
              <a:lnSpc>
                <a:spcPct val="150000"/>
              </a:lnSpc>
            </a:pPr>
            <a:r>
              <a:rPr lang="en-IN" dirty="0"/>
              <a:t> </a:t>
            </a:r>
          </a:p>
        </p:txBody>
      </p:sp>
      <p:graphicFrame>
        <p:nvGraphicFramePr>
          <p:cNvPr id="4" name="Table 3">
            <a:extLst>
              <a:ext uri="{FF2B5EF4-FFF2-40B4-BE49-F238E27FC236}">
                <a16:creationId xmlns:a16="http://schemas.microsoft.com/office/drawing/2014/main" id="{C16C58A7-6167-420B-A35C-D1DB9A1C1891}"/>
              </a:ext>
            </a:extLst>
          </p:cNvPr>
          <p:cNvGraphicFramePr>
            <a:graphicFrameLocks noGrp="1"/>
          </p:cNvGraphicFramePr>
          <p:nvPr>
            <p:extLst>
              <p:ext uri="{D42A27DB-BD31-4B8C-83A1-F6EECF244321}">
                <p14:modId xmlns:p14="http://schemas.microsoft.com/office/powerpoint/2010/main" val="2131738637"/>
              </p:ext>
            </p:extLst>
          </p:nvPr>
        </p:nvGraphicFramePr>
        <p:xfrm>
          <a:off x="5767215" y="4591879"/>
          <a:ext cx="5163309" cy="1040118"/>
        </p:xfrm>
        <a:graphic>
          <a:graphicData uri="http://schemas.openxmlformats.org/drawingml/2006/table">
            <a:tbl>
              <a:tblPr>
                <a:tableStyleId>{638B1855-1B75-4FBE-930C-398BA8C253C6}</a:tableStyleId>
              </a:tblPr>
              <a:tblGrid>
                <a:gridCol w="1726021">
                  <a:extLst>
                    <a:ext uri="{9D8B030D-6E8A-4147-A177-3AD203B41FA5}">
                      <a16:colId xmlns:a16="http://schemas.microsoft.com/office/drawing/2014/main" val="2478833148"/>
                    </a:ext>
                  </a:extLst>
                </a:gridCol>
                <a:gridCol w="1578497">
                  <a:extLst>
                    <a:ext uri="{9D8B030D-6E8A-4147-A177-3AD203B41FA5}">
                      <a16:colId xmlns:a16="http://schemas.microsoft.com/office/drawing/2014/main" val="625633134"/>
                    </a:ext>
                  </a:extLst>
                </a:gridCol>
                <a:gridCol w="1858791">
                  <a:extLst>
                    <a:ext uri="{9D8B030D-6E8A-4147-A177-3AD203B41FA5}">
                      <a16:colId xmlns:a16="http://schemas.microsoft.com/office/drawing/2014/main" val="51335209"/>
                    </a:ext>
                  </a:extLst>
                </a:gridCol>
              </a:tblGrid>
              <a:tr h="346706">
                <a:tc gridSpan="3">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096860422"/>
                  </a:ext>
                </a:extLst>
              </a:tr>
              <a:tr h="346706">
                <a:tc>
                  <a:txBody>
                    <a:bodyPr/>
                    <a:lstStyle/>
                    <a:p>
                      <a:pPr algn="ctr" fontAlgn="b"/>
                      <a:r>
                        <a:rPr lang="en-IN" sz="1400" u="none" strike="noStrike" dirty="0">
                          <a:effectLst/>
                        </a:rPr>
                        <a:t>TOTAL ENROLLED</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TOTAL VISITORS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29239362"/>
                  </a:ext>
                </a:extLst>
              </a:tr>
              <a:tr h="346706">
                <a:tc>
                  <a:txBody>
                    <a:bodyPr/>
                    <a:lstStyle/>
                    <a:p>
                      <a:pPr algn="ctr" fontAlgn="b"/>
                      <a:r>
                        <a:rPr lang="en-IN" sz="1400" u="none" strike="noStrike">
                          <a:effectLst/>
                        </a:rPr>
                        <a:t>145</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387</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37.47</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289000818"/>
                  </a:ext>
                </a:extLst>
              </a:tr>
            </a:tbl>
          </a:graphicData>
        </a:graphic>
      </p:graphicFrame>
    </p:spTree>
    <p:extLst>
      <p:ext uri="{BB962C8B-B14F-4D97-AF65-F5344CB8AC3E}">
        <p14:creationId xmlns:p14="http://schemas.microsoft.com/office/powerpoint/2010/main" val="2025018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A29B15C8-69A0-40E1-91B2-DEEFB17D8528}"/>
              </a:ext>
            </a:extLst>
          </p:cNvPr>
          <p:cNvGraphicFramePr>
            <a:graphicFrameLocks/>
          </p:cNvGraphicFramePr>
          <p:nvPr>
            <p:extLst>
              <p:ext uri="{D42A27DB-BD31-4B8C-83A1-F6EECF244321}">
                <p14:modId xmlns:p14="http://schemas.microsoft.com/office/powerpoint/2010/main" val="1697274298"/>
              </p:ext>
            </p:extLst>
          </p:nvPr>
        </p:nvGraphicFramePr>
        <p:xfrm>
          <a:off x="695738" y="496338"/>
          <a:ext cx="5943601" cy="32010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a:extLst>
              <a:ext uri="{FF2B5EF4-FFF2-40B4-BE49-F238E27FC236}">
                <a16:creationId xmlns:a16="http://schemas.microsoft.com/office/drawing/2014/main" id="{50215E71-2E1D-4B81-9886-3DF8C3977A35}"/>
              </a:ext>
            </a:extLst>
          </p:cNvPr>
          <p:cNvGraphicFramePr>
            <a:graphicFrameLocks noGrp="1"/>
          </p:cNvGraphicFramePr>
          <p:nvPr>
            <p:extLst>
              <p:ext uri="{D42A27DB-BD31-4B8C-83A1-F6EECF244321}">
                <p14:modId xmlns:p14="http://schemas.microsoft.com/office/powerpoint/2010/main" val="526251694"/>
              </p:ext>
            </p:extLst>
          </p:nvPr>
        </p:nvGraphicFramePr>
        <p:xfrm>
          <a:off x="2037520" y="3955775"/>
          <a:ext cx="3319670" cy="1913282"/>
        </p:xfrm>
        <a:graphic>
          <a:graphicData uri="http://schemas.openxmlformats.org/drawingml/2006/table">
            <a:tbl>
              <a:tblPr>
                <a:tableStyleId>{D113A9D2-9D6B-4929-AA2D-F23B5EE8CBE7}</a:tableStyleId>
              </a:tblPr>
              <a:tblGrid>
                <a:gridCol w="1482586">
                  <a:extLst>
                    <a:ext uri="{9D8B030D-6E8A-4147-A177-3AD203B41FA5}">
                      <a16:colId xmlns:a16="http://schemas.microsoft.com/office/drawing/2014/main" val="1900458762"/>
                    </a:ext>
                  </a:extLst>
                </a:gridCol>
                <a:gridCol w="1837084">
                  <a:extLst>
                    <a:ext uri="{9D8B030D-6E8A-4147-A177-3AD203B41FA5}">
                      <a16:colId xmlns:a16="http://schemas.microsoft.com/office/drawing/2014/main" val="115852717"/>
                    </a:ext>
                  </a:extLst>
                </a:gridCol>
              </a:tblGrid>
              <a:tr h="273326">
                <a:tc>
                  <a:txBody>
                    <a:bodyPr/>
                    <a:lstStyle/>
                    <a:p>
                      <a:pPr algn="ctr" fontAlgn="b"/>
                      <a:r>
                        <a:rPr lang="en-IN" sz="1400" u="none" strike="noStrike" dirty="0">
                          <a:effectLst/>
                        </a:rPr>
                        <a:t>PAGES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AVERAGE TIMESPENT</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528262361"/>
                  </a:ext>
                </a:extLst>
              </a:tr>
              <a:tr h="273326">
                <a:tc>
                  <a:txBody>
                    <a:bodyPr/>
                    <a:lstStyle/>
                    <a:p>
                      <a:pPr algn="ctr" fontAlgn="b"/>
                      <a:r>
                        <a:rPr lang="en-IN" sz="1400" u="none" strike="noStrike">
                          <a:effectLst/>
                        </a:rPr>
                        <a:t>Home</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161.3478</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28961800"/>
                  </a:ext>
                </a:extLst>
              </a:tr>
              <a:tr h="273326">
                <a:tc>
                  <a:txBody>
                    <a:bodyPr/>
                    <a:lstStyle/>
                    <a:p>
                      <a:pPr algn="ctr" fontAlgn="b"/>
                      <a:r>
                        <a:rPr lang="en-IN" sz="1400" u="none" strike="noStrike">
                          <a:effectLst/>
                        </a:rPr>
                        <a:t>Courses</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168.8061</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34886600"/>
                  </a:ext>
                </a:extLst>
              </a:tr>
              <a:tr h="273326">
                <a:tc>
                  <a:txBody>
                    <a:bodyPr/>
                    <a:lstStyle/>
                    <a:p>
                      <a:pPr algn="ctr" fontAlgn="b"/>
                      <a:r>
                        <a:rPr lang="en-IN" sz="1400" u="none" strike="noStrike">
                          <a:effectLst/>
                        </a:rPr>
                        <a:t>Course Details</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177.4757</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32271584"/>
                  </a:ext>
                </a:extLst>
              </a:tr>
              <a:tr h="273326">
                <a:tc>
                  <a:txBody>
                    <a:bodyPr/>
                    <a:lstStyle/>
                    <a:p>
                      <a:pPr algn="ctr" fontAlgn="b"/>
                      <a:r>
                        <a:rPr lang="en-IN" sz="1400" u="none" strike="noStrike">
                          <a:effectLst/>
                        </a:rPr>
                        <a:t>Register Button</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192.8426</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10874742"/>
                  </a:ext>
                </a:extLst>
              </a:tr>
              <a:tr h="273326">
                <a:tc>
                  <a:txBody>
                    <a:bodyPr/>
                    <a:lstStyle/>
                    <a:p>
                      <a:pPr algn="ctr" fontAlgn="b"/>
                      <a:r>
                        <a:rPr lang="en-IN" sz="1400" u="none" strike="noStrike">
                          <a:effectLst/>
                        </a:rPr>
                        <a:t>Payment Page</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218.1458</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27183696"/>
                  </a:ext>
                </a:extLst>
              </a:tr>
              <a:tr h="273326">
                <a:tc>
                  <a:txBody>
                    <a:bodyPr/>
                    <a:lstStyle/>
                    <a:p>
                      <a:pPr algn="ctr" fontAlgn="b"/>
                      <a:r>
                        <a:rPr lang="en-IN" sz="1400" u="none" strike="noStrike">
                          <a:effectLst/>
                        </a:rPr>
                        <a:t>Payment Success</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255.5172</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21311056"/>
                  </a:ext>
                </a:extLst>
              </a:tr>
            </a:tbl>
          </a:graphicData>
        </a:graphic>
      </p:graphicFrame>
      <p:sp>
        <p:nvSpPr>
          <p:cNvPr id="2" name="TextBox 1">
            <a:extLst>
              <a:ext uri="{FF2B5EF4-FFF2-40B4-BE49-F238E27FC236}">
                <a16:creationId xmlns:a16="http://schemas.microsoft.com/office/drawing/2014/main" id="{43F33EDC-87C6-4EE8-B031-8CB946346E39}"/>
              </a:ext>
            </a:extLst>
          </p:cNvPr>
          <p:cNvSpPr txBox="1"/>
          <p:nvPr/>
        </p:nvSpPr>
        <p:spPr>
          <a:xfrm>
            <a:off x="7106478" y="894522"/>
            <a:ext cx="4581939" cy="4481355"/>
          </a:xfrm>
          <a:prstGeom prst="rect">
            <a:avLst/>
          </a:prstGeom>
          <a:noFill/>
        </p:spPr>
        <p:txBody>
          <a:bodyPr wrap="square" rtlCol="0">
            <a:spAutoFit/>
          </a:bodyPr>
          <a:lstStyle/>
          <a:p>
            <a:pPr marL="285750" indent="-285750">
              <a:buFont typeface="Wingdings" panose="05000000000000000000" pitchFamily="2" charset="2"/>
              <a:buChar char="Ø"/>
            </a:pPr>
            <a:r>
              <a:rPr lang="en-US" dirty="0"/>
              <a:t>145 people have registered for SB4 batch.</a:t>
            </a:r>
          </a:p>
          <a:p>
            <a:pPr marL="285750" indent="-285750">
              <a:lnSpc>
                <a:spcPct val="150000"/>
              </a:lnSpc>
              <a:buFont typeface="Wingdings" panose="05000000000000000000" pitchFamily="2" charset="2"/>
              <a:buChar char="Ø"/>
            </a:pPr>
            <a:r>
              <a:rPr lang="en-US" dirty="0"/>
              <a:t>The daily registration trend is significantly higher compared to previous batches. Most daily registration exceed 10, indicating improved performance.</a:t>
            </a:r>
          </a:p>
          <a:p>
            <a:pPr marL="285750" indent="-285750">
              <a:lnSpc>
                <a:spcPct val="150000"/>
              </a:lnSpc>
              <a:buFont typeface="Wingdings" panose="05000000000000000000" pitchFamily="2" charset="2"/>
              <a:buChar char="Ø"/>
            </a:pPr>
            <a:r>
              <a:rPr lang="en-US" dirty="0"/>
              <a:t>The average time spent on each page has increased and is higher than the previous batches.</a:t>
            </a:r>
          </a:p>
          <a:p>
            <a:pPr marL="285750" indent="-285750">
              <a:lnSpc>
                <a:spcPct val="150000"/>
              </a:lnSpc>
              <a:buFont typeface="Wingdings" panose="05000000000000000000" pitchFamily="2" charset="2"/>
              <a:buChar char="Ø"/>
            </a:pPr>
            <a:r>
              <a:rPr lang="en-US" dirty="0"/>
              <a:t>Overall, the performance has improved over the batches. </a:t>
            </a:r>
          </a:p>
          <a:p>
            <a:pPr>
              <a:lnSpc>
                <a:spcPct val="150000"/>
              </a:lnSpc>
            </a:pPr>
            <a:endParaRPr lang="en-IN" dirty="0"/>
          </a:p>
        </p:txBody>
      </p:sp>
    </p:spTree>
    <p:extLst>
      <p:ext uri="{BB962C8B-B14F-4D97-AF65-F5344CB8AC3E}">
        <p14:creationId xmlns:p14="http://schemas.microsoft.com/office/powerpoint/2010/main" val="1126366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BBAD52-53AC-4C8C-BCBC-2A56360C6D67}"/>
              </a:ext>
            </a:extLst>
          </p:cNvPr>
          <p:cNvSpPr txBox="1"/>
          <p:nvPr/>
        </p:nvSpPr>
        <p:spPr>
          <a:xfrm>
            <a:off x="785192" y="258778"/>
            <a:ext cx="10098156" cy="523220"/>
          </a:xfrm>
          <a:prstGeom prst="rect">
            <a:avLst/>
          </a:prstGeom>
          <a:noFill/>
        </p:spPr>
        <p:txBody>
          <a:bodyPr wrap="square" rtlCol="0">
            <a:spAutoFit/>
          </a:bodyPr>
          <a:lstStyle/>
          <a:p>
            <a:pPr algn="ctr"/>
            <a:r>
              <a:rPr lang="en-US" sz="2800" b="1" dirty="0"/>
              <a:t>Marketing Analysis for June Campaigns</a:t>
            </a:r>
            <a:endParaRPr lang="en-IN" sz="2800" b="1" dirty="0"/>
          </a:p>
        </p:txBody>
      </p:sp>
      <p:graphicFrame>
        <p:nvGraphicFramePr>
          <p:cNvPr id="4" name="Chart 3">
            <a:extLst>
              <a:ext uri="{FF2B5EF4-FFF2-40B4-BE49-F238E27FC236}">
                <a16:creationId xmlns:a16="http://schemas.microsoft.com/office/drawing/2014/main" id="{DF2E65EC-0E84-473E-A393-28E36980ED7D}"/>
              </a:ext>
            </a:extLst>
          </p:cNvPr>
          <p:cNvGraphicFramePr>
            <a:graphicFrameLocks/>
          </p:cNvGraphicFramePr>
          <p:nvPr>
            <p:extLst>
              <p:ext uri="{D42A27DB-BD31-4B8C-83A1-F6EECF244321}">
                <p14:modId xmlns:p14="http://schemas.microsoft.com/office/powerpoint/2010/main" val="2041529962"/>
              </p:ext>
            </p:extLst>
          </p:nvPr>
        </p:nvGraphicFramePr>
        <p:xfrm>
          <a:off x="785191" y="940666"/>
          <a:ext cx="10446025" cy="5271292"/>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a:extLst>
              <a:ext uri="{FF2B5EF4-FFF2-40B4-BE49-F238E27FC236}">
                <a16:creationId xmlns:a16="http://schemas.microsoft.com/office/drawing/2014/main" id="{2696E36E-6FE2-40CD-B280-377195D92236}"/>
              </a:ext>
            </a:extLst>
          </p:cNvPr>
          <p:cNvCxnSpPr/>
          <p:nvPr/>
        </p:nvCxnSpPr>
        <p:spPr>
          <a:xfrm>
            <a:off x="2782956" y="781998"/>
            <a:ext cx="628153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707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357836-E155-406F-8DDF-5416DA049884}"/>
              </a:ext>
            </a:extLst>
          </p:cNvPr>
          <p:cNvSpPr txBox="1"/>
          <p:nvPr/>
        </p:nvSpPr>
        <p:spPr>
          <a:xfrm>
            <a:off x="934278" y="636104"/>
            <a:ext cx="10078279" cy="5355312"/>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YouTube has highest click through rate. Facebook also perform well with a high CTR but is slightly behind YouTube. </a:t>
            </a:r>
          </a:p>
          <a:p>
            <a:pPr marL="285750" indent="-285750">
              <a:lnSpc>
                <a:spcPct val="150000"/>
              </a:lnSpc>
              <a:buFont typeface="Wingdings" panose="05000000000000000000" pitchFamily="2" charset="2"/>
              <a:buChar char="Ø"/>
            </a:pPr>
            <a:r>
              <a:rPr lang="en-IN" dirty="0"/>
              <a:t>YouTube has the lowest cost per click and cost per acquisition. Facebook is sightly more expensive than YouTube but still cost-effective than Instagram. </a:t>
            </a:r>
          </a:p>
          <a:p>
            <a:pPr marL="285750" indent="-285750">
              <a:lnSpc>
                <a:spcPct val="150000"/>
              </a:lnSpc>
              <a:buFont typeface="Wingdings" panose="05000000000000000000" pitchFamily="2" charset="2"/>
              <a:buChar char="Ø"/>
            </a:pPr>
            <a:r>
              <a:rPr lang="en-IN" dirty="0"/>
              <a:t>Instagram has a very high CPA, which means it is less efficient in converting users.</a:t>
            </a:r>
          </a:p>
          <a:p>
            <a:pPr marL="285750" indent="-285750">
              <a:lnSpc>
                <a:spcPct val="150000"/>
              </a:lnSpc>
              <a:buFont typeface="Wingdings" panose="05000000000000000000" pitchFamily="2" charset="2"/>
              <a:buChar char="Ø"/>
            </a:pPr>
            <a:r>
              <a:rPr lang="en-IN" dirty="0"/>
              <a:t>Conversion rate of all these campaigns has no much difference and is between 37% - 38%.</a:t>
            </a:r>
          </a:p>
          <a:p>
            <a:pPr marL="285750" indent="-285750">
              <a:lnSpc>
                <a:spcPct val="150000"/>
              </a:lnSpc>
              <a:buFont typeface="Wingdings" panose="05000000000000000000" pitchFamily="2" charset="2"/>
              <a:buChar char="Ø"/>
            </a:pPr>
            <a:r>
              <a:rPr lang="en-IN" b="1" dirty="0"/>
              <a:t>YouTube performs the best overall </a:t>
            </a:r>
            <a:r>
              <a:rPr lang="en-IN" dirty="0"/>
              <a:t>in terms of cost efficiency and click attraction. Even though its conversion rate is sightly lower than Facebook and Instagram, the lower cost makes YouTube most optimal platform.</a:t>
            </a:r>
          </a:p>
          <a:p>
            <a:pPr marL="285750" indent="-285750">
              <a:lnSpc>
                <a:spcPct val="150000"/>
              </a:lnSpc>
              <a:buFont typeface="Wingdings" panose="05000000000000000000" pitchFamily="2" charset="2"/>
              <a:buChar char="Ø"/>
            </a:pPr>
            <a:r>
              <a:rPr lang="en-IN" b="1" dirty="0"/>
              <a:t>Facebook</a:t>
            </a:r>
            <a:r>
              <a:rPr lang="en-IN" dirty="0"/>
              <a:t> performs well with a good CTR, decent CPA, and CPC, along with the </a:t>
            </a:r>
            <a:r>
              <a:rPr lang="en-IN" b="1" dirty="0"/>
              <a:t>highest conversion rate</a:t>
            </a:r>
            <a:r>
              <a:rPr lang="en-IN" dirty="0"/>
              <a:t>. However, it is sightly more expensive than YouTube, making it less optimal in comparison.</a:t>
            </a:r>
          </a:p>
          <a:p>
            <a:pPr marL="285750" indent="-285750">
              <a:lnSpc>
                <a:spcPct val="150000"/>
              </a:lnSpc>
              <a:buFont typeface="Wingdings" panose="05000000000000000000" pitchFamily="2" charset="2"/>
              <a:buChar char="Ø"/>
            </a:pPr>
            <a:r>
              <a:rPr lang="en-IN" b="1" dirty="0"/>
              <a:t>Instagram</a:t>
            </a:r>
            <a:r>
              <a:rPr lang="en-IN" dirty="0"/>
              <a:t> has the </a:t>
            </a:r>
            <a:r>
              <a:rPr lang="en-IN" b="1" dirty="0"/>
              <a:t>lowest CTR </a:t>
            </a:r>
            <a:r>
              <a:rPr lang="en-IN" dirty="0"/>
              <a:t>and the </a:t>
            </a:r>
            <a:r>
              <a:rPr lang="en-IN" b="1" dirty="0"/>
              <a:t>highest CPC and CPA</a:t>
            </a:r>
            <a:r>
              <a:rPr lang="en-IN" dirty="0"/>
              <a:t>, making it least efficient platform overall.</a:t>
            </a:r>
          </a:p>
          <a:p>
            <a:endParaRPr lang="en-IN" dirty="0"/>
          </a:p>
        </p:txBody>
      </p:sp>
    </p:spTree>
    <p:extLst>
      <p:ext uri="{BB962C8B-B14F-4D97-AF65-F5344CB8AC3E}">
        <p14:creationId xmlns:p14="http://schemas.microsoft.com/office/powerpoint/2010/main" val="2334703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D8D46193-F978-4853-9494-4AE7EF534091}"/>
              </a:ext>
            </a:extLst>
          </p:cNvPr>
          <p:cNvGraphicFramePr>
            <a:graphicFrameLocks/>
          </p:cNvGraphicFramePr>
          <p:nvPr>
            <p:extLst>
              <p:ext uri="{D42A27DB-BD31-4B8C-83A1-F6EECF244321}">
                <p14:modId xmlns:p14="http://schemas.microsoft.com/office/powerpoint/2010/main" val="2543335875"/>
              </p:ext>
            </p:extLst>
          </p:nvPr>
        </p:nvGraphicFramePr>
        <p:xfrm>
          <a:off x="291547" y="626165"/>
          <a:ext cx="5804453" cy="326003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Table 9">
            <a:extLst>
              <a:ext uri="{FF2B5EF4-FFF2-40B4-BE49-F238E27FC236}">
                <a16:creationId xmlns:a16="http://schemas.microsoft.com/office/drawing/2014/main" id="{6107933E-CCD2-43BE-BE63-EC96C0DB8565}"/>
              </a:ext>
            </a:extLst>
          </p:cNvPr>
          <p:cNvGraphicFramePr>
            <a:graphicFrameLocks noGrp="1"/>
          </p:cNvGraphicFramePr>
          <p:nvPr>
            <p:extLst>
              <p:ext uri="{D42A27DB-BD31-4B8C-83A1-F6EECF244321}">
                <p14:modId xmlns:p14="http://schemas.microsoft.com/office/powerpoint/2010/main" val="1018827627"/>
              </p:ext>
            </p:extLst>
          </p:nvPr>
        </p:nvGraphicFramePr>
        <p:xfrm>
          <a:off x="1179441" y="4273826"/>
          <a:ext cx="4028663" cy="1600200"/>
        </p:xfrm>
        <a:graphic>
          <a:graphicData uri="http://schemas.openxmlformats.org/drawingml/2006/table">
            <a:tbl>
              <a:tblPr>
                <a:tableStyleId>{638B1855-1B75-4FBE-930C-398BA8C253C6}</a:tableStyleId>
              </a:tblPr>
              <a:tblGrid>
                <a:gridCol w="1048825">
                  <a:extLst>
                    <a:ext uri="{9D8B030D-6E8A-4147-A177-3AD203B41FA5}">
                      <a16:colId xmlns:a16="http://schemas.microsoft.com/office/drawing/2014/main" val="3070452307"/>
                    </a:ext>
                  </a:extLst>
                </a:gridCol>
                <a:gridCol w="1029220">
                  <a:extLst>
                    <a:ext uri="{9D8B030D-6E8A-4147-A177-3AD203B41FA5}">
                      <a16:colId xmlns:a16="http://schemas.microsoft.com/office/drawing/2014/main" val="1086378663"/>
                    </a:ext>
                  </a:extLst>
                </a:gridCol>
                <a:gridCol w="686147">
                  <a:extLst>
                    <a:ext uri="{9D8B030D-6E8A-4147-A177-3AD203B41FA5}">
                      <a16:colId xmlns:a16="http://schemas.microsoft.com/office/drawing/2014/main" val="429323850"/>
                    </a:ext>
                  </a:extLst>
                </a:gridCol>
                <a:gridCol w="1264471">
                  <a:extLst>
                    <a:ext uri="{9D8B030D-6E8A-4147-A177-3AD203B41FA5}">
                      <a16:colId xmlns:a16="http://schemas.microsoft.com/office/drawing/2014/main" val="2540761457"/>
                    </a:ext>
                  </a:extLst>
                </a:gridCol>
              </a:tblGrid>
              <a:tr h="400050">
                <a:tc gridSpan="4">
                  <a:txBody>
                    <a:bodyPr/>
                    <a:lstStyle/>
                    <a:p>
                      <a:pPr algn="ctr" fontAlgn="b"/>
                      <a:r>
                        <a:rPr lang="en-IN" sz="1100" u="none" strike="noStrike" dirty="0">
                          <a:effectLst/>
                        </a:rPr>
                        <a:t>CONVERSION RATE FOR EXCEL</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622576819"/>
                  </a:ext>
                </a:extLst>
              </a:tr>
              <a:tr h="400050">
                <a:tc>
                  <a:txBody>
                    <a:bodyPr/>
                    <a:lstStyle/>
                    <a:p>
                      <a:pPr algn="ctr" fontAlgn="b"/>
                      <a:r>
                        <a:rPr lang="en-IN" sz="1100" u="none" strike="noStrike" dirty="0">
                          <a:effectLst/>
                        </a:rPr>
                        <a:t>CAMPAIGN</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ENROLLED</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VISITORS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CONVERSION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564319851"/>
                  </a:ext>
                </a:extLst>
              </a:tr>
              <a:tr h="400050">
                <a:tc>
                  <a:txBody>
                    <a:bodyPr/>
                    <a:lstStyle/>
                    <a:p>
                      <a:pPr algn="ctr" fontAlgn="b"/>
                      <a:r>
                        <a:rPr lang="en-IN" sz="1100" u="none" strike="noStrike" dirty="0">
                          <a:effectLst/>
                        </a:rPr>
                        <a:t>Content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179</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440</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40.68</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139384636"/>
                  </a:ext>
                </a:extLst>
              </a:tr>
              <a:tr h="400050">
                <a:tc>
                  <a:txBody>
                    <a:bodyPr/>
                    <a:lstStyle/>
                    <a:p>
                      <a:pPr algn="ctr" fontAlgn="b"/>
                      <a:r>
                        <a:rPr lang="en-IN" sz="1100" u="none" strike="noStrike">
                          <a:effectLst/>
                        </a:rPr>
                        <a:t>FB1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126</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325</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38.77</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17694319"/>
                  </a:ext>
                </a:extLst>
              </a:tr>
            </a:tbl>
          </a:graphicData>
        </a:graphic>
      </p:graphicFrame>
      <p:sp>
        <p:nvSpPr>
          <p:cNvPr id="2" name="TextBox 1">
            <a:extLst>
              <a:ext uri="{FF2B5EF4-FFF2-40B4-BE49-F238E27FC236}">
                <a16:creationId xmlns:a16="http://schemas.microsoft.com/office/drawing/2014/main" id="{EEDE9652-75D6-442A-831B-A2D7B3527DDC}"/>
              </a:ext>
            </a:extLst>
          </p:cNvPr>
          <p:cNvSpPr txBox="1"/>
          <p:nvPr/>
        </p:nvSpPr>
        <p:spPr>
          <a:xfrm>
            <a:off x="6241774" y="459402"/>
            <a:ext cx="5658679" cy="5404685"/>
          </a:xfrm>
          <a:prstGeom prst="rect">
            <a:avLst/>
          </a:prstGeom>
          <a:noFill/>
        </p:spPr>
        <p:txBody>
          <a:bodyPr wrap="square" rtlCol="0">
            <a:spAutoFit/>
          </a:bodyPr>
          <a:lstStyle/>
          <a:p>
            <a:r>
              <a:rPr lang="en-IN" sz="2400" b="1" u="sng" dirty="0"/>
              <a:t>EXCEL – JUNE</a:t>
            </a:r>
          </a:p>
          <a:p>
            <a:pPr marL="285750" indent="-285750">
              <a:lnSpc>
                <a:spcPct val="150000"/>
              </a:lnSpc>
              <a:buFont typeface="Wingdings" panose="05000000000000000000" pitchFamily="2" charset="2"/>
              <a:buChar char="Ø"/>
            </a:pPr>
            <a:r>
              <a:rPr lang="en-IN" dirty="0"/>
              <a:t>The Excel course observed a higher conversion rate from organic content (40.68%) compared to Facebook campaigns (38.77%).</a:t>
            </a:r>
          </a:p>
          <a:p>
            <a:pPr marL="285750" indent="-285750">
              <a:lnSpc>
                <a:spcPct val="150000"/>
              </a:lnSpc>
              <a:buFont typeface="Wingdings" panose="05000000000000000000" pitchFamily="2" charset="2"/>
              <a:buChar char="Ø"/>
            </a:pPr>
            <a:r>
              <a:rPr lang="en-IN" dirty="0"/>
              <a:t>This indicates that organic content was highly effective in driving registrations, surpassing the performance of paid Facebook campaigns.</a:t>
            </a:r>
          </a:p>
          <a:p>
            <a:pPr marL="285750" indent="-285750">
              <a:lnSpc>
                <a:spcPct val="150000"/>
              </a:lnSpc>
              <a:buFont typeface="Wingdings" panose="05000000000000000000" pitchFamily="2" charset="2"/>
              <a:buChar char="Ø"/>
            </a:pPr>
            <a:r>
              <a:rPr lang="en-IN" dirty="0"/>
              <a:t>While Facebook campaigns contributed to some extent. This suggest that strong, engaging content alone could achieve significant enrolment numbers.</a:t>
            </a:r>
          </a:p>
          <a:p>
            <a:pPr marL="285750" indent="-285750">
              <a:lnSpc>
                <a:spcPct val="150000"/>
              </a:lnSpc>
              <a:buFont typeface="Wingdings" panose="05000000000000000000" pitchFamily="2" charset="2"/>
              <a:buChar char="Ø"/>
            </a:pPr>
            <a:r>
              <a:rPr lang="en-IN" dirty="0"/>
              <a:t>Future efforts could focus on optimizing organic strategies while using paid campaigns selectively to enhance reach where needed. </a:t>
            </a:r>
          </a:p>
        </p:txBody>
      </p:sp>
    </p:spTree>
    <p:extLst>
      <p:ext uri="{BB962C8B-B14F-4D97-AF65-F5344CB8AC3E}">
        <p14:creationId xmlns:p14="http://schemas.microsoft.com/office/powerpoint/2010/main" val="2936627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7FA5FE2-F08B-439A-9455-0F284E8EE6CA}"/>
              </a:ext>
            </a:extLst>
          </p:cNvPr>
          <p:cNvGraphicFramePr>
            <a:graphicFrameLocks noGrp="1"/>
          </p:cNvGraphicFramePr>
          <p:nvPr>
            <p:extLst>
              <p:ext uri="{D42A27DB-BD31-4B8C-83A1-F6EECF244321}">
                <p14:modId xmlns:p14="http://schemas.microsoft.com/office/powerpoint/2010/main" val="620277712"/>
              </p:ext>
            </p:extLst>
          </p:nvPr>
        </p:nvGraphicFramePr>
        <p:xfrm>
          <a:off x="7023893" y="4353339"/>
          <a:ext cx="3924300" cy="1520685"/>
        </p:xfrm>
        <a:graphic>
          <a:graphicData uri="http://schemas.openxmlformats.org/drawingml/2006/table">
            <a:tbl>
              <a:tblPr>
                <a:tableStyleId>{638B1855-1B75-4FBE-930C-398BA8C253C6}</a:tableStyleId>
              </a:tblPr>
              <a:tblGrid>
                <a:gridCol w="1021655">
                  <a:extLst>
                    <a:ext uri="{9D8B030D-6E8A-4147-A177-3AD203B41FA5}">
                      <a16:colId xmlns:a16="http://schemas.microsoft.com/office/drawing/2014/main" val="3514610587"/>
                    </a:ext>
                  </a:extLst>
                </a:gridCol>
                <a:gridCol w="1002558">
                  <a:extLst>
                    <a:ext uri="{9D8B030D-6E8A-4147-A177-3AD203B41FA5}">
                      <a16:colId xmlns:a16="http://schemas.microsoft.com/office/drawing/2014/main" val="3586729661"/>
                    </a:ext>
                  </a:extLst>
                </a:gridCol>
                <a:gridCol w="668372">
                  <a:extLst>
                    <a:ext uri="{9D8B030D-6E8A-4147-A177-3AD203B41FA5}">
                      <a16:colId xmlns:a16="http://schemas.microsoft.com/office/drawing/2014/main" val="2236478363"/>
                    </a:ext>
                  </a:extLst>
                </a:gridCol>
                <a:gridCol w="1231715">
                  <a:extLst>
                    <a:ext uri="{9D8B030D-6E8A-4147-A177-3AD203B41FA5}">
                      <a16:colId xmlns:a16="http://schemas.microsoft.com/office/drawing/2014/main" val="1153970173"/>
                    </a:ext>
                  </a:extLst>
                </a:gridCol>
              </a:tblGrid>
              <a:tr h="304137">
                <a:tc gridSpan="4">
                  <a:txBody>
                    <a:bodyPr/>
                    <a:lstStyle/>
                    <a:p>
                      <a:pPr algn="ctr" fontAlgn="b"/>
                      <a:r>
                        <a:rPr lang="en-IN" sz="1100" u="none" strike="noStrike" dirty="0">
                          <a:effectLst/>
                        </a:rPr>
                        <a:t>CONVERSION RATE FOR SQLB1</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365429116"/>
                  </a:ext>
                </a:extLst>
              </a:tr>
              <a:tr h="304137">
                <a:tc>
                  <a:txBody>
                    <a:bodyPr/>
                    <a:lstStyle/>
                    <a:p>
                      <a:pPr algn="ctr" fontAlgn="b"/>
                      <a:r>
                        <a:rPr lang="en-IN" sz="1100" u="none" strike="noStrike" dirty="0">
                          <a:effectLst/>
                        </a:rPr>
                        <a:t>CAMPAIGN </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ENROLLED</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VISITORS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CONVERSION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41537102"/>
                  </a:ext>
                </a:extLst>
              </a:tr>
              <a:tr h="304137">
                <a:tc>
                  <a:txBody>
                    <a:bodyPr/>
                    <a:lstStyle/>
                    <a:p>
                      <a:pPr algn="ctr" fontAlgn="b"/>
                      <a:r>
                        <a:rPr lang="en-IN" sz="1100" u="none" strike="noStrike" dirty="0">
                          <a:effectLst/>
                        </a:rPr>
                        <a:t>Content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206</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513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40.16</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872637487"/>
                  </a:ext>
                </a:extLst>
              </a:tr>
              <a:tr h="304137">
                <a:tc>
                  <a:txBody>
                    <a:bodyPr/>
                    <a:lstStyle/>
                    <a:p>
                      <a:pPr algn="ctr" fontAlgn="b"/>
                      <a:r>
                        <a:rPr lang="en-IN" sz="1100" u="none" strike="noStrike" dirty="0">
                          <a:effectLst/>
                        </a:rPr>
                        <a:t>IG3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83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221</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37.56</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85128130"/>
                  </a:ext>
                </a:extLst>
              </a:tr>
              <a:tr h="304137">
                <a:tc>
                  <a:txBody>
                    <a:bodyPr/>
                    <a:lstStyle/>
                    <a:p>
                      <a:pPr algn="ctr" fontAlgn="b"/>
                      <a:r>
                        <a:rPr lang="en-IN" sz="1100" u="none" strike="noStrike">
                          <a:effectLst/>
                        </a:rPr>
                        <a:t>YT2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247</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662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37.31</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320627946"/>
                  </a:ext>
                </a:extLst>
              </a:tr>
            </a:tbl>
          </a:graphicData>
        </a:graphic>
      </p:graphicFrame>
      <p:graphicFrame>
        <p:nvGraphicFramePr>
          <p:cNvPr id="4" name="Chart 3">
            <a:extLst>
              <a:ext uri="{FF2B5EF4-FFF2-40B4-BE49-F238E27FC236}">
                <a16:creationId xmlns:a16="http://schemas.microsoft.com/office/drawing/2014/main" id="{D2D3AB47-2093-4F57-9869-22F23360A418}"/>
              </a:ext>
            </a:extLst>
          </p:cNvPr>
          <p:cNvGraphicFramePr>
            <a:graphicFrameLocks/>
          </p:cNvGraphicFramePr>
          <p:nvPr>
            <p:extLst>
              <p:ext uri="{D42A27DB-BD31-4B8C-83A1-F6EECF244321}">
                <p14:modId xmlns:p14="http://schemas.microsoft.com/office/powerpoint/2010/main" val="502650780"/>
              </p:ext>
            </p:extLst>
          </p:nvPr>
        </p:nvGraphicFramePr>
        <p:xfrm>
          <a:off x="5943599" y="586408"/>
          <a:ext cx="6084887" cy="344879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96FEBE80-071E-44D7-A3A5-97133F3DD5BE}"/>
              </a:ext>
            </a:extLst>
          </p:cNvPr>
          <p:cNvSpPr txBox="1"/>
          <p:nvPr/>
        </p:nvSpPr>
        <p:spPr>
          <a:xfrm>
            <a:off x="526774" y="254855"/>
            <a:ext cx="5227983" cy="5589351"/>
          </a:xfrm>
          <a:prstGeom prst="rect">
            <a:avLst/>
          </a:prstGeom>
          <a:noFill/>
        </p:spPr>
        <p:txBody>
          <a:bodyPr wrap="square" rtlCol="0">
            <a:spAutoFit/>
          </a:bodyPr>
          <a:lstStyle/>
          <a:p>
            <a:pPr>
              <a:lnSpc>
                <a:spcPct val="150000"/>
              </a:lnSpc>
            </a:pPr>
            <a:r>
              <a:rPr lang="en-IN" sz="2400" b="1" u="sng" dirty="0"/>
              <a:t>SQL B1 – JUNE</a:t>
            </a:r>
          </a:p>
          <a:p>
            <a:pPr marL="285750" indent="-285750">
              <a:lnSpc>
                <a:spcPct val="150000"/>
              </a:lnSpc>
              <a:buFont typeface="Wingdings" panose="05000000000000000000" pitchFamily="2" charset="2"/>
              <a:buChar char="Ø"/>
            </a:pPr>
            <a:r>
              <a:rPr lang="en-IN" dirty="0"/>
              <a:t>For the SQL course, YouTube campaigns generated the highest number of registrations, making it most effective channel for reach.</a:t>
            </a:r>
          </a:p>
          <a:p>
            <a:pPr marL="285750" indent="-285750">
              <a:lnSpc>
                <a:spcPct val="150000"/>
              </a:lnSpc>
              <a:buFont typeface="Wingdings" panose="05000000000000000000" pitchFamily="2" charset="2"/>
              <a:buChar char="Ø"/>
            </a:pPr>
            <a:r>
              <a:rPr lang="en-IN" dirty="0"/>
              <a:t>Organic content despite driving fewer registrations, achieved the highest conversion rate (40.16%), showing its efficiency in converting visitors into registrants.</a:t>
            </a:r>
          </a:p>
          <a:p>
            <a:pPr marL="285750" indent="-285750">
              <a:lnSpc>
                <a:spcPct val="150000"/>
              </a:lnSpc>
              <a:buFont typeface="Wingdings" panose="05000000000000000000" pitchFamily="2" charset="2"/>
              <a:buChar char="Ø"/>
            </a:pPr>
            <a:r>
              <a:rPr lang="en-IN" dirty="0"/>
              <a:t>Instagram has the lowest registration number but performed decent in conversion rate (37.56).</a:t>
            </a:r>
          </a:p>
          <a:p>
            <a:pPr marL="285750" indent="-285750">
              <a:lnSpc>
                <a:spcPct val="150000"/>
              </a:lnSpc>
              <a:buFont typeface="Wingdings" panose="05000000000000000000" pitchFamily="2" charset="2"/>
              <a:buChar char="Ø"/>
            </a:pPr>
            <a:r>
              <a:rPr lang="en-IN" dirty="0"/>
              <a:t>YouTube campaigns can reach a wider audience, while organic content is more effective in driving cost-efficient conversions. </a:t>
            </a:r>
          </a:p>
        </p:txBody>
      </p:sp>
    </p:spTree>
    <p:extLst>
      <p:ext uri="{BB962C8B-B14F-4D97-AF65-F5344CB8AC3E}">
        <p14:creationId xmlns:p14="http://schemas.microsoft.com/office/powerpoint/2010/main" val="742629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FCE6C9DF-205B-40DC-B4AE-D854E0648800}"/>
              </a:ext>
            </a:extLst>
          </p:cNvPr>
          <p:cNvGraphicFramePr>
            <a:graphicFrameLocks/>
          </p:cNvGraphicFramePr>
          <p:nvPr>
            <p:extLst>
              <p:ext uri="{D42A27DB-BD31-4B8C-83A1-F6EECF244321}">
                <p14:modId xmlns:p14="http://schemas.microsoft.com/office/powerpoint/2010/main" val="1268727450"/>
              </p:ext>
            </p:extLst>
          </p:nvPr>
        </p:nvGraphicFramePr>
        <p:xfrm>
          <a:off x="5794515" y="2932044"/>
          <a:ext cx="6397485" cy="361784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a:extLst>
              <a:ext uri="{FF2B5EF4-FFF2-40B4-BE49-F238E27FC236}">
                <a16:creationId xmlns:a16="http://schemas.microsoft.com/office/drawing/2014/main" id="{A5727B30-7719-499A-A5A2-53C158000D63}"/>
              </a:ext>
            </a:extLst>
          </p:cNvPr>
          <p:cNvGraphicFramePr>
            <a:graphicFrameLocks/>
          </p:cNvGraphicFramePr>
          <p:nvPr>
            <p:extLst>
              <p:ext uri="{D42A27DB-BD31-4B8C-83A1-F6EECF244321}">
                <p14:modId xmlns:p14="http://schemas.microsoft.com/office/powerpoint/2010/main" val="3904965696"/>
              </p:ext>
            </p:extLst>
          </p:nvPr>
        </p:nvGraphicFramePr>
        <p:xfrm>
          <a:off x="5794515" y="0"/>
          <a:ext cx="6092687" cy="273326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692ED6CC-936E-4B14-BFC1-4EA036C3C223}"/>
              </a:ext>
            </a:extLst>
          </p:cNvPr>
          <p:cNvSpPr txBox="1"/>
          <p:nvPr/>
        </p:nvSpPr>
        <p:spPr>
          <a:xfrm>
            <a:off x="606287" y="1461052"/>
            <a:ext cx="4860233" cy="378885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a:t>In April, the total revenue generated was ₹81,500, which increased to ₹1,52,000 in May.</a:t>
            </a:r>
          </a:p>
          <a:p>
            <a:pPr marL="285750" indent="-285750">
              <a:lnSpc>
                <a:spcPct val="150000"/>
              </a:lnSpc>
              <a:buFont typeface="Wingdings" panose="05000000000000000000" pitchFamily="2" charset="2"/>
              <a:buChar char="Ø"/>
            </a:pPr>
            <a:r>
              <a:rPr lang="en-US" dirty="0"/>
              <a:t>Notably, the rise in revenue during May occurred without any active campaigns.</a:t>
            </a:r>
          </a:p>
          <a:p>
            <a:pPr marL="285750" indent="-285750">
              <a:lnSpc>
                <a:spcPct val="150000"/>
              </a:lnSpc>
              <a:buFont typeface="Wingdings" panose="05000000000000000000" pitchFamily="2" charset="2"/>
              <a:buChar char="Ø"/>
            </a:pPr>
            <a:r>
              <a:rPr lang="en-US" dirty="0"/>
              <a:t>In June, multiple campaigns were launched across various platforms, resulting in a significant revenue increase to ₹6,88,500.</a:t>
            </a:r>
          </a:p>
          <a:p>
            <a:pPr marL="285750" indent="-285750">
              <a:lnSpc>
                <a:spcPct val="150000"/>
              </a:lnSpc>
              <a:buFont typeface="Wingdings" panose="05000000000000000000" pitchFamily="2" charset="2"/>
              <a:buChar char="Ø"/>
            </a:pPr>
            <a:r>
              <a:rPr lang="en-US" dirty="0"/>
              <a:t>This indicates a substantial growth in revenue attributed to the campaigns run in June.</a:t>
            </a:r>
            <a:endParaRPr lang="en-IN" dirty="0"/>
          </a:p>
        </p:txBody>
      </p:sp>
      <p:sp>
        <p:nvSpPr>
          <p:cNvPr id="5" name="TextBox 4">
            <a:extLst>
              <a:ext uri="{FF2B5EF4-FFF2-40B4-BE49-F238E27FC236}">
                <a16:creationId xmlns:a16="http://schemas.microsoft.com/office/drawing/2014/main" id="{B7446C80-D9CC-43FD-9F23-B30D938E85CB}"/>
              </a:ext>
            </a:extLst>
          </p:cNvPr>
          <p:cNvSpPr txBox="1"/>
          <p:nvPr/>
        </p:nvSpPr>
        <p:spPr>
          <a:xfrm>
            <a:off x="606286" y="289412"/>
            <a:ext cx="4860234" cy="1077218"/>
          </a:xfrm>
          <a:prstGeom prst="rect">
            <a:avLst/>
          </a:prstGeom>
          <a:noFill/>
        </p:spPr>
        <p:txBody>
          <a:bodyPr wrap="square" rtlCol="0">
            <a:spAutoFit/>
          </a:bodyPr>
          <a:lstStyle/>
          <a:p>
            <a:r>
              <a:rPr lang="en-IN" sz="3200" b="1" dirty="0"/>
              <a:t>Revenue Trends Over the Months</a:t>
            </a:r>
          </a:p>
        </p:txBody>
      </p:sp>
      <p:cxnSp>
        <p:nvCxnSpPr>
          <p:cNvPr id="4" name="Straight Connector 3">
            <a:extLst>
              <a:ext uri="{FF2B5EF4-FFF2-40B4-BE49-F238E27FC236}">
                <a16:creationId xmlns:a16="http://schemas.microsoft.com/office/drawing/2014/main" id="{9C019B32-ADC2-4D86-9FFB-9C449E81F738}"/>
              </a:ext>
            </a:extLst>
          </p:cNvPr>
          <p:cNvCxnSpPr>
            <a:cxnSpLocks/>
          </p:cNvCxnSpPr>
          <p:nvPr/>
        </p:nvCxnSpPr>
        <p:spPr>
          <a:xfrm>
            <a:off x="606286" y="1367540"/>
            <a:ext cx="490330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03970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B7363F-E03D-43C6-866F-F96381592637}"/>
              </a:ext>
            </a:extLst>
          </p:cNvPr>
          <p:cNvSpPr txBox="1"/>
          <p:nvPr/>
        </p:nvSpPr>
        <p:spPr>
          <a:xfrm>
            <a:off x="594691" y="161447"/>
            <a:ext cx="11002617" cy="584775"/>
          </a:xfrm>
          <a:prstGeom prst="rect">
            <a:avLst/>
          </a:prstGeom>
          <a:noFill/>
        </p:spPr>
        <p:txBody>
          <a:bodyPr wrap="square" rtlCol="0">
            <a:spAutoFit/>
          </a:bodyPr>
          <a:lstStyle/>
          <a:p>
            <a:pPr algn="ctr"/>
            <a:r>
              <a:rPr lang="en-IN" sz="3200" b="1" dirty="0"/>
              <a:t>A/B testing for Variant A and Variant B</a:t>
            </a:r>
          </a:p>
        </p:txBody>
      </p:sp>
      <p:cxnSp>
        <p:nvCxnSpPr>
          <p:cNvPr id="6" name="Straight Connector 5">
            <a:extLst>
              <a:ext uri="{FF2B5EF4-FFF2-40B4-BE49-F238E27FC236}">
                <a16:creationId xmlns:a16="http://schemas.microsoft.com/office/drawing/2014/main" id="{EA0444ED-B096-404E-B1FF-1CA83304C12C}"/>
              </a:ext>
            </a:extLst>
          </p:cNvPr>
          <p:cNvCxnSpPr>
            <a:cxnSpLocks/>
          </p:cNvCxnSpPr>
          <p:nvPr/>
        </p:nvCxnSpPr>
        <p:spPr>
          <a:xfrm>
            <a:off x="2584173" y="746222"/>
            <a:ext cx="7066721" cy="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7" name="Chart 6">
            <a:extLst>
              <a:ext uri="{FF2B5EF4-FFF2-40B4-BE49-F238E27FC236}">
                <a16:creationId xmlns:a16="http://schemas.microsoft.com/office/drawing/2014/main" id="{AB25AEDA-4A49-467E-AA36-EEECF454E3FC}"/>
              </a:ext>
            </a:extLst>
          </p:cNvPr>
          <p:cNvGraphicFramePr>
            <a:graphicFrameLocks/>
          </p:cNvGraphicFramePr>
          <p:nvPr>
            <p:extLst>
              <p:ext uri="{D42A27DB-BD31-4B8C-83A1-F6EECF244321}">
                <p14:modId xmlns:p14="http://schemas.microsoft.com/office/powerpoint/2010/main" val="63099370"/>
              </p:ext>
            </p:extLst>
          </p:nvPr>
        </p:nvGraphicFramePr>
        <p:xfrm>
          <a:off x="6557009" y="917607"/>
          <a:ext cx="5359511" cy="27996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771D0749-C635-4BF8-8B76-2805418F4C96}"/>
              </a:ext>
            </a:extLst>
          </p:cNvPr>
          <p:cNvGraphicFramePr>
            <a:graphicFrameLocks/>
          </p:cNvGraphicFramePr>
          <p:nvPr>
            <p:extLst>
              <p:ext uri="{D42A27DB-BD31-4B8C-83A1-F6EECF244321}">
                <p14:modId xmlns:p14="http://schemas.microsoft.com/office/powerpoint/2010/main" val="562656596"/>
              </p:ext>
            </p:extLst>
          </p:nvPr>
        </p:nvGraphicFramePr>
        <p:xfrm>
          <a:off x="6630392" y="3881605"/>
          <a:ext cx="5286128" cy="24765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7B70E9BC-5231-4972-B008-C39380CA570E}"/>
              </a:ext>
            </a:extLst>
          </p:cNvPr>
          <p:cNvSpPr txBox="1"/>
          <p:nvPr/>
        </p:nvSpPr>
        <p:spPr>
          <a:xfrm>
            <a:off x="356150" y="1330997"/>
            <a:ext cx="5761383" cy="378885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Variant A and Variant B were launched in the month of July and A/B testing was conducted till July 15 to optimize engagement and conversions.</a:t>
            </a:r>
          </a:p>
          <a:p>
            <a:pPr marL="285750" indent="-285750">
              <a:lnSpc>
                <a:spcPct val="150000"/>
              </a:lnSpc>
              <a:buFont typeface="Wingdings" panose="05000000000000000000" pitchFamily="2" charset="2"/>
              <a:buChar char="Ø"/>
            </a:pPr>
            <a:r>
              <a:rPr lang="en-IN" dirty="0"/>
              <a:t>Variant B has a higher number of visitors across all stages compared to Variant A. In Variant A, users spend more time on average compared to Variant B.</a:t>
            </a:r>
          </a:p>
          <a:p>
            <a:pPr marL="285750" indent="-285750">
              <a:lnSpc>
                <a:spcPct val="150000"/>
              </a:lnSpc>
              <a:buFont typeface="Wingdings" panose="05000000000000000000" pitchFamily="2" charset="2"/>
              <a:buChar char="Ø"/>
            </a:pPr>
            <a:r>
              <a:rPr lang="en-IN" dirty="0"/>
              <a:t>Variant B attracts users quickly but fails to retain them for long. Variant A may engage fewer users but keeps them exploring longer.</a:t>
            </a:r>
          </a:p>
        </p:txBody>
      </p:sp>
    </p:spTree>
    <p:extLst>
      <p:ext uri="{BB962C8B-B14F-4D97-AF65-F5344CB8AC3E}">
        <p14:creationId xmlns:p14="http://schemas.microsoft.com/office/powerpoint/2010/main" val="3656201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9D64916-64DA-473D-87D8-9F1CDDBF3DDB}"/>
              </a:ext>
            </a:extLst>
          </p:cNvPr>
          <p:cNvGraphicFramePr>
            <a:graphicFrameLocks noGrp="1"/>
          </p:cNvGraphicFramePr>
          <p:nvPr>
            <p:extLst>
              <p:ext uri="{D42A27DB-BD31-4B8C-83A1-F6EECF244321}">
                <p14:modId xmlns:p14="http://schemas.microsoft.com/office/powerpoint/2010/main" val="2000588941"/>
              </p:ext>
            </p:extLst>
          </p:nvPr>
        </p:nvGraphicFramePr>
        <p:xfrm>
          <a:off x="1888435" y="357808"/>
          <a:ext cx="8040755" cy="1711368"/>
        </p:xfrm>
        <a:graphic>
          <a:graphicData uri="http://schemas.openxmlformats.org/drawingml/2006/table">
            <a:tbl>
              <a:tblPr>
                <a:tableStyleId>{327F97BB-C833-4FB7-BDE5-3F7075034690}</a:tableStyleId>
              </a:tblPr>
              <a:tblGrid>
                <a:gridCol w="1610708">
                  <a:extLst>
                    <a:ext uri="{9D8B030D-6E8A-4147-A177-3AD203B41FA5}">
                      <a16:colId xmlns:a16="http://schemas.microsoft.com/office/drawing/2014/main" val="4122197453"/>
                    </a:ext>
                  </a:extLst>
                </a:gridCol>
                <a:gridCol w="1239989">
                  <a:extLst>
                    <a:ext uri="{9D8B030D-6E8A-4147-A177-3AD203B41FA5}">
                      <a16:colId xmlns:a16="http://schemas.microsoft.com/office/drawing/2014/main" val="250578358"/>
                    </a:ext>
                  </a:extLst>
                </a:gridCol>
                <a:gridCol w="1291123">
                  <a:extLst>
                    <a:ext uri="{9D8B030D-6E8A-4147-A177-3AD203B41FA5}">
                      <a16:colId xmlns:a16="http://schemas.microsoft.com/office/drawing/2014/main" val="644306211"/>
                    </a:ext>
                  </a:extLst>
                </a:gridCol>
                <a:gridCol w="1840809">
                  <a:extLst>
                    <a:ext uri="{9D8B030D-6E8A-4147-A177-3AD203B41FA5}">
                      <a16:colId xmlns:a16="http://schemas.microsoft.com/office/drawing/2014/main" val="344873538"/>
                    </a:ext>
                  </a:extLst>
                </a:gridCol>
                <a:gridCol w="2058126">
                  <a:extLst>
                    <a:ext uri="{9D8B030D-6E8A-4147-A177-3AD203B41FA5}">
                      <a16:colId xmlns:a16="http://schemas.microsoft.com/office/drawing/2014/main" val="2909383742"/>
                    </a:ext>
                  </a:extLst>
                </a:gridCol>
              </a:tblGrid>
              <a:tr h="285228">
                <a:tc gridSpan="5">
                  <a:txBody>
                    <a:bodyPr/>
                    <a:lstStyle/>
                    <a:p>
                      <a:pPr algn="ctr" fontAlgn="b"/>
                      <a:r>
                        <a:rPr lang="en-IN" sz="1100" u="none" strike="noStrike" dirty="0">
                          <a:effectLst/>
                        </a:rPr>
                        <a:t>CONVERSION RATE - JULY 15</a:t>
                      </a:r>
                      <a:endParaRPr lang="en-IN" sz="11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541665430"/>
                  </a:ext>
                </a:extLst>
              </a:tr>
              <a:tr h="285228">
                <a:tc>
                  <a:txBody>
                    <a:bodyPr/>
                    <a:lstStyle/>
                    <a:p>
                      <a:pPr algn="ctr" fontAlgn="b"/>
                      <a:r>
                        <a:rPr lang="en-IN" sz="1100" u="none" strike="noStrike" dirty="0">
                          <a:effectLst/>
                        </a:rPr>
                        <a:t>Variant</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Campaign ID</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CONVERSIONS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VISITORS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CONVERSION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78096067"/>
                  </a:ext>
                </a:extLst>
              </a:tr>
              <a:tr h="285228">
                <a:tc>
                  <a:txBody>
                    <a:bodyPr/>
                    <a:lstStyle/>
                    <a:p>
                      <a:pPr algn="ctr" fontAlgn="b"/>
                      <a:r>
                        <a:rPr lang="en-IN" sz="1100" u="none" strike="noStrike" dirty="0">
                          <a:effectLst/>
                        </a:rPr>
                        <a:t>A</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Content</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81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241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33.61</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97816610"/>
                  </a:ext>
                </a:extLst>
              </a:tr>
              <a:tr h="285228">
                <a:tc>
                  <a:txBody>
                    <a:bodyPr/>
                    <a:lstStyle/>
                    <a:p>
                      <a:pPr algn="ctr" fontAlgn="b"/>
                      <a:r>
                        <a:rPr lang="en-IN" sz="1100" u="none" strike="noStrike" dirty="0">
                          <a:effectLst/>
                        </a:rPr>
                        <a:t>A</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YT1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104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362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28.73</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428510379"/>
                  </a:ext>
                </a:extLst>
              </a:tr>
              <a:tr h="285228">
                <a:tc>
                  <a:txBody>
                    <a:bodyPr/>
                    <a:lstStyle/>
                    <a:p>
                      <a:pPr algn="ctr" fontAlgn="b"/>
                      <a:r>
                        <a:rPr lang="en-IN" sz="1100" u="none" strike="noStrike" dirty="0">
                          <a:effectLst/>
                        </a:rPr>
                        <a:t>B</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Content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143</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365</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39.18</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149670083"/>
                  </a:ext>
                </a:extLst>
              </a:tr>
              <a:tr h="285228">
                <a:tc>
                  <a:txBody>
                    <a:bodyPr/>
                    <a:lstStyle/>
                    <a:p>
                      <a:pPr algn="ctr" fontAlgn="b"/>
                      <a:r>
                        <a:rPr lang="en-IN" sz="1100" u="none" strike="noStrike" dirty="0">
                          <a:effectLst/>
                        </a:rPr>
                        <a:t>B</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YT2</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264</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723</a:t>
                      </a:r>
                      <a:endParaRPr lang="en-IN" sz="11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36.51</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09205942"/>
                  </a:ext>
                </a:extLst>
              </a:tr>
            </a:tbl>
          </a:graphicData>
        </a:graphic>
      </p:graphicFrame>
      <p:sp>
        <p:nvSpPr>
          <p:cNvPr id="4" name="TextBox 3">
            <a:extLst>
              <a:ext uri="{FF2B5EF4-FFF2-40B4-BE49-F238E27FC236}">
                <a16:creationId xmlns:a16="http://schemas.microsoft.com/office/drawing/2014/main" id="{5425227E-E723-4442-87FE-32DC2D251CC8}"/>
              </a:ext>
            </a:extLst>
          </p:cNvPr>
          <p:cNvSpPr txBox="1"/>
          <p:nvPr/>
        </p:nvSpPr>
        <p:spPr>
          <a:xfrm>
            <a:off x="715617" y="2415209"/>
            <a:ext cx="10754140" cy="88036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endParaRPr lang="en-IN" dirty="0"/>
          </a:p>
          <a:p>
            <a:pPr>
              <a:lnSpc>
                <a:spcPct val="150000"/>
              </a:lnSpc>
            </a:pPr>
            <a:endParaRPr lang="en-IN" dirty="0"/>
          </a:p>
        </p:txBody>
      </p:sp>
      <p:sp>
        <p:nvSpPr>
          <p:cNvPr id="9" name="TextBox 8">
            <a:extLst>
              <a:ext uri="{FF2B5EF4-FFF2-40B4-BE49-F238E27FC236}">
                <a16:creationId xmlns:a16="http://schemas.microsoft.com/office/drawing/2014/main" id="{14A0F88B-2B3C-453F-B0FF-7BA31E0BB1AF}"/>
              </a:ext>
            </a:extLst>
          </p:cNvPr>
          <p:cNvSpPr txBox="1"/>
          <p:nvPr/>
        </p:nvSpPr>
        <p:spPr>
          <a:xfrm>
            <a:off x="715617" y="2415209"/>
            <a:ext cx="10760766" cy="369331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If users are spending less time on Variant B but more users are visiting it, it might because the content is clearer, easier to understand, and more efficiently structured. Users are able to quickly get the information they need about the course without needing to spend extra time exploring.</a:t>
            </a:r>
          </a:p>
          <a:p>
            <a:pPr marL="285750" indent="-285750">
              <a:lnSpc>
                <a:spcPct val="150000"/>
              </a:lnSpc>
              <a:buFont typeface="Wingdings" panose="05000000000000000000" pitchFamily="2" charset="2"/>
              <a:buChar char="Ø"/>
            </a:pPr>
            <a:r>
              <a:rPr lang="en-IN" dirty="0"/>
              <a:t>Variant B has higher conversion rate compared to Variant A. The average conversion rate for Variant A is 31.17% and for Variant B is 37.85%. Also both campaigns in Variant B attracts more visitors.</a:t>
            </a:r>
          </a:p>
          <a:p>
            <a:pPr marL="285750" indent="-285750">
              <a:lnSpc>
                <a:spcPct val="150000"/>
              </a:lnSpc>
              <a:buFont typeface="Wingdings" panose="05000000000000000000" pitchFamily="2" charset="2"/>
              <a:buChar char="Ø"/>
            </a:pPr>
            <a:r>
              <a:rPr lang="en-IN" dirty="0"/>
              <a:t>This suggests that the users find Variant B more easier to navigate, resulting in better conversion rate.</a:t>
            </a:r>
          </a:p>
          <a:p>
            <a:pPr marL="285750" indent="-285750">
              <a:lnSpc>
                <a:spcPct val="150000"/>
              </a:lnSpc>
              <a:buFont typeface="Wingdings" panose="05000000000000000000" pitchFamily="2" charset="2"/>
              <a:buChar char="Ø"/>
            </a:pPr>
            <a:r>
              <a:rPr lang="en-IN" dirty="0"/>
              <a:t>The YT2 campaign performed better in driving more traffics and conversions, indicating a successful strategy.</a:t>
            </a:r>
          </a:p>
          <a:p>
            <a:pPr marL="285750" indent="-285750">
              <a:lnSpc>
                <a:spcPct val="150000"/>
              </a:lnSpc>
              <a:buFont typeface="Wingdings" panose="05000000000000000000" pitchFamily="2" charset="2"/>
              <a:buChar char="Ø"/>
            </a:pPr>
            <a:endParaRPr lang="en-IN" dirty="0"/>
          </a:p>
          <a:p>
            <a:endParaRPr lang="en-IN" dirty="0"/>
          </a:p>
        </p:txBody>
      </p:sp>
    </p:spTree>
    <p:extLst>
      <p:ext uri="{BB962C8B-B14F-4D97-AF65-F5344CB8AC3E}">
        <p14:creationId xmlns:p14="http://schemas.microsoft.com/office/powerpoint/2010/main" val="3345084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5F424EC2-FA38-4650-B93A-892A0BB2A696}"/>
              </a:ext>
            </a:extLst>
          </p:cNvPr>
          <p:cNvGraphicFramePr>
            <a:graphicFrameLocks/>
          </p:cNvGraphicFramePr>
          <p:nvPr>
            <p:extLst>
              <p:ext uri="{D42A27DB-BD31-4B8C-83A1-F6EECF244321}">
                <p14:modId xmlns:p14="http://schemas.microsoft.com/office/powerpoint/2010/main" val="512150517"/>
              </p:ext>
            </p:extLst>
          </p:nvPr>
        </p:nvGraphicFramePr>
        <p:xfrm>
          <a:off x="556591" y="457201"/>
          <a:ext cx="5367130" cy="530749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F7348DD4-28F7-4C0F-A1D3-4D28859070B4}"/>
              </a:ext>
            </a:extLst>
          </p:cNvPr>
          <p:cNvSpPr txBox="1"/>
          <p:nvPr/>
        </p:nvSpPr>
        <p:spPr>
          <a:xfrm>
            <a:off x="6268280" y="824883"/>
            <a:ext cx="5665304" cy="493981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YT1 campaign was conducted for Variant A and YT2 campaign was conducted for Variant B.</a:t>
            </a:r>
          </a:p>
          <a:p>
            <a:pPr marL="285750" indent="-285750">
              <a:lnSpc>
                <a:spcPct val="150000"/>
              </a:lnSpc>
              <a:buFont typeface="Wingdings" panose="05000000000000000000" pitchFamily="2" charset="2"/>
              <a:buChar char="Ø"/>
            </a:pPr>
            <a:r>
              <a:rPr lang="en-IN" dirty="0"/>
              <a:t>Variant B has the highest click through rate and conversion rate, and lowest cost per click and cost per acquisition.</a:t>
            </a:r>
          </a:p>
          <a:p>
            <a:pPr marL="285750" indent="-285750">
              <a:lnSpc>
                <a:spcPct val="150000"/>
              </a:lnSpc>
              <a:buFont typeface="Wingdings" panose="05000000000000000000" pitchFamily="2" charset="2"/>
              <a:buChar char="Ø"/>
            </a:pPr>
            <a:r>
              <a:rPr lang="en-IN" dirty="0"/>
              <a:t>Variant B is the better performing option. It attracts more click at a lower cost, converts users at a much higher rate, and achieves conversions more cost-efficiency. This makes Variant B both efficient and effective  for achieving goals.</a:t>
            </a:r>
          </a:p>
          <a:p>
            <a:pPr>
              <a:lnSpc>
                <a:spcPct val="150000"/>
              </a:lnSpc>
            </a:pPr>
            <a:r>
              <a:rPr lang="en-IN" dirty="0"/>
              <a:t> </a:t>
            </a:r>
          </a:p>
          <a:p>
            <a:endParaRPr lang="en-IN" dirty="0"/>
          </a:p>
        </p:txBody>
      </p:sp>
    </p:spTree>
    <p:extLst>
      <p:ext uri="{BB962C8B-B14F-4D97-AF65-F5344CB8AC3E}">
        <p14:creationId xmlns:p14="http://schemas.microsoft.com/office/powerpoint/2010/main" val="2414197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C0918-80C2-4E98-A7C0-B3E668A6EBED}"/>
              </a:ext>
            </a:extLst>
          </p:cNvPr>
          <p:cNvSpPr>
            <a:spLocks noGrp="1"/>
          </p:cNvSpPr>
          <p:nvPr>
            <p:ph type="title" idx="4294967295"/>
          </p:nvPr>
        </p:nvSpPr>
        <p:spPr>
          <a:xfrm>
            <a:off x="1066800" y="247581"/>
            <a:ext cx="10058400" cy="1449387"/>
          </a:xfrm>
        </p:spPr>
        <p:txBody>
          <a:bodyPr/>
          <a:lstStyle/>
          <a:p>
            <a:r>
              <a:rPr lang="en-IN" b="1" dirty="0">
                <a:solidFill>
                  <a:schemeClr val="tx1"/>
                </a:solidFill>
              </a:rPr>
              <a:t>Introduction</a:t>
            </a:r>
          </a:p>
        </p:txBody>
      </p:sp>
      <p:sp>
        <p:nvSpPr>
          <p:cNvPr id="3" name="Content Placeholder 2">
            <a:extLst>
              <a:ext uri="{FF2B5EF4-FFF2-40B4-BE49-F238E27FC236}">
                <a16:creationId xmlns:a16="http://schemas.microsoft.com/office/drawing/2014/main" id="{A1742BB4-9694-4B08-A5CB-C319409EFADC}"/>
              </a:ext>
            </a:extLst>
          </p:cNvPr>
          <p:cNvSpPr>
            <a:spLocks noGrp="1"/>
          </p:cNvSpPr>
          <p:nvPr>
            <p:ph idx="4294967295"/>
          </p:nvPr>
        </p:nvSpPr>
        <p:spPr>
          <a:xfrm>
            <a:off x="1066800" y="1839843"/>
            <a:ext cx="10058400" cy="3760788"/>
          </a:xfrm>
        </p:spPr>
        <p:txBody>
          <a:bodyPr/>
          <a:lstStyle/>
          <a:p>
            <a:r>
              <a:rPr lang="en-US" dirty="0">
                <a:solidFill>
                  <a:schemeClr val="tx1"/>
                </a:solidFill>
              </a:rPr>
              <a:t>In this analysis, we will provide a comprehensive overview of key performance metrics. Our focus will be on understanding the website's traffic patterns, total registrations, and conversion rate, which are critical indicators of its overall performance and user engagement. By evaluating these metrics, we aim to identify trends, assess the effectiveness of current strategies, and pinpoint areas for optimization to enhance user experience and maximize conversions. This report will serve as a foundation for data-driven decisions to improve the website’s performance and achieve business objectives.</a:t>
            </a:r>
            <a:endParaRPr lang="en-IN" dirty="0">
              <a:solidFill>
                <a:schemeClr val="tx1"/>
              </a:solidFill>
            </a:endParaRPr>
          </a:p>
        </p:txBody>
      </p:sp>
      <p:cxnSp>
        <p:nvCxnSpPr>
          <p:cNvPr id="5" name="Straight Connector 4">
            <a:extLst>
              <a:ext uri="{FF2B5EF4-FFF2-40B4-BE49-F238E27FC236}">
                <a16:creationId xmlns:a16="http://schemas.microsoft.com/office/drawing/2014/main" id="{A0FF9622-2C3B-4F9A-98DC-288EC462D6E6}"/>
              </a:ext>
            </a:extLst>
          </p:cNvPr>
          <p:cNvCxnSpPr/>
          <p:nvPr/>
        </p:nvCxnSpPr>
        <p:spPr>
          <a:xfrm>
            <a:off x="1066800" y="1696968"/>
            <a:ext cx="10118034"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8139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1E73CF8D-8905-4176-92D4-50FE0F62DE1A}"/>
              </a:ext>
            </a:extLst>
          </p:cNvPr>
          <p:cNvGraphicFramePr>
            <a:graphicFrameLocks/>
          </p:cNvGraphicFramePr>
          <p:nvPr>
            <p:extLst>
              <p:ext uri="{D42A27DB-BD31-4B8C-83A1-F6EECF244321}">
                <p14:modId xmlns:p14="http://schemas.microsoft.com/office/powerpoint/2010/main" val="1555906728"/>
              </p:ext>
            </p:extLst>
          </p:nvPr>
        </p:nvGraphicFramePr>
        <p:xfrm>
          <a:off x="6175513" y="427382"/>
          <a:ext cx="5214730" cy="309106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A954794D-AA3C-4362-AA14-A4802A2B0837}"/>
              </a:ext>
            </a:extLst>
          </p:cNvPr>
          <p:cNvGraphicFramePr>
            <a:graphicFrameLocks noGrp="1"/>
          </p:cNvGraphicFramePr>
          <p:nvPr>
            <p:extLst>
              <p:ext uri="{D42A27DB-BD31-4B8C-83A1-F6EECF244321}">
                <p14:modId xmlns:p14="http://schemas.microsoft.com/office/powerpoint/2010/main" val="653356436"/>
              </p:ext>
            </p:extLst>
          </p:nvPr>
        </p:nvGraphicFramePr>
        <p:xfrm>
          <a:off x="6472652" y="4250987"/>
          <a:ext cx="4917591" cy="1086327"/>
        </p:xfrm>
        <a:graphic>
          <a:graphicData uri="http://schemas.openxmlformats.org/drawingml/2006/table">
            <a:tbl>
              <a:tblPr>
                <a:tableStyleId>{D113A9D2-9D6B-4929-AA2D-F23B5EE8CBE7}</a:tableStyleId>
              </a:tblPr>
              <a:tblGrid>
                <a:gridCol w="929056">
                  <a:extLst>
                    <a:ext uri="{9D8B030D-6E8A-4147-A177-3AD203B41FA5}">
                      <a16:colId xmlns:a16="http://schemas.microsoft.com/office/drawing/2014/main" val="3915203857"/>
                    </a:ext>
                  </a:extLst>
                </a:gridCol>
                <a:gridCol w="592674">
                  <a:extLst>
                    <a:ext uri="{9D8B030D-6E8A-4147-A177-3AD203B41FA5}">
                      <a16:colId xmlns:a16="http://schemas.microsoft.com/office/drawing/2014/main" val="1136716541"/>
                    </a:ext>
                  </a:extLst>
                </a:gridCol>
                <a:gridCol w="1137293">
                  <a:extLst>
                    <a:ext uri="{9D8B030D-6E8A-4147-A177-3AD203B41FA5}">
                      <a16:colId xmlns:a16="http://schemas.microsoft.com/office/drawing/2014/main" val="3897309613"/>
                    </a:ext>
                  </a:extLst>
                </a:gridCol>
                <a:gridCol w="736838">
                  <a:extLst>
                    <a:ext uri="{9D8B030D-6E8A-4147-A177-3AD203B41FA5}">
                      <a16:colId xmlns:a16="http://schemas.microsoft.com/office/drawing/2014/main" val="1449265571"/>
                    </a:ext>
                  </a:extLst>
                </a:gridCol>
                <a:gridCol w="1521730">
                  <a:extLst>
                    <a:ext uri="{9D8B030D-6E8A-4147-A177-3AD203B41FA5}">
                      <a16:colId xmlns:a16="http://schemas.microsoft.com/office/drawing/2014/main" val="1406818759"/>
                    </a:ext>
                  </a:extLst>
                </a:gridCol>
              </a:tblGrid>
              <a:tr h="362109">
                <a:tc>
                  <a:txBody>
                    <a:bodyPr/>
                    <a:lstStyle/>
                    <a:p>
                      <a:pPr algn="ctr" fontAlgn="b"/>
                      <a:r>
                        <a:rPr lang="en-IN" sz="1100" u="none" strike="noStrike" dirty="0">
                          <a:effectLst/>
                        </a:rPr>
                        <a:t>Campaign ID</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Variant</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CONVERSIONS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VISITORS</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CONVERSION RATE</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15293234"/>
                  </a:ext>
                </a:extLst>
              </a:tr>
              <a:tr h="362109">
                <a:tc>
                  <a:txBody>
                    <a:bodyPr/>
                    <a:lstStyle/>
                    <a:p>
                      <a:pPr algn="ctr" fontAlgn="b"/>
                      <a:r>
                        <a:rPr lang="en-IN" sz="1100" u="none" strike="noStrike">
                          <a:effectLst/>
                        </a:rPr>
                        <a:t>Content</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B</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302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791</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38.18</a:t>
                      </a:r>
                      <a:endParaRPr lang="en-IN" sz="11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68847950"/>
                  </a:ext>
                </a:extLst>
              </a:tr>
              <a:tr h="362109">
                <a:tc>
                  <a:txBody>
                    <a:bodyPr/>
                    <a:lstStyle/>
                    <a:p>
                      <a:pPr algn="ctr" fontAlgn="b"/>
                      <a:r>
                        <a:rPr lang="en-IN" sz="1100" u="none" strike="noStrike">
                          <a:effectLst/>
                        </a:rPr>
                        <a:t>YT2</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B</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374</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979</a:t>
                      </a:r>
                      <a:endParaRPr lang="en-IN" sz="11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38.2</a:t>
                      </a:r>
                      <a:endParaRPr lang="en-IN" sz="11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69996802"/>
                  </a:ext>
                </a:extLst>
              </a:tr>
            </a:tbl>
          </a:graphicData>
        </a:graphic>
      </p:graphicFrame>
      <p:sp>
        <p:nvSpPr>
          <p:cNvPr id="6" name="TextBox 5">
            <a:extLst>
              <a:ext uri="{FF2B5EF4-FFF2-40B4-BE49-F238E27FC236}">
                <a16:creationId xmlns:a16="http://schemas.microsoft.com/office/drawing/2014/main" id="{17CCEC0C-DF15-4519-A925-F65B81DA4EA9}"/>
              </a:ext>
            </a:extLst>
          </p:cNvPr>
          <p:cNvSpPr txBox="1"/>
          <p:nvPr/>
        </p:nvSpPr>
        <p:spPr>
          <a:xfrm>
            <a:off x="496957" y="1321905"/>
            <a:ext cx="5222392" cy="3693319"/>
          </a:xfrm>
          <a:prstGeom prst="rect">
            <a:avLst/>
          </a:prstGeom>
          <a:noFill/>
        </p:spPr>
        <p:txBody>
          <a:bodyPr wrap="square" rtlCol="0">
            <a:spAutoFit/>
          </a:bodyPr>
          <a:lstStyle/>
          <a:p>
            <a:pPr>
              <a:lnSpc>
                <a:spcPct val="150000"/>
              </a:lnSpc>
            </a:pPr>
            <a:r>
              <a:rPr lang="en-IN" dirty="0"/>
              <a:t>Variant B is more efficient in converting users. Therefore only the Variant B was used from July 16</a:t>
            </a:r>
            <a:r>
              <a:rPr lang="en-IN" baseline="30000" dirty="0"/>
              <a:t>th</a:t>
            </a:r>
            <a:r>
              <a:rPr lang="en-IN" dirty="0"/>
              <a:t> to 31</a:t>
            </a:r>
            <a:r>
              <a:rPr lang="en-IN" baseline="30000" dirty="0"/>
              <a:t>st</a:t>
            </a:r>
            <a:r>
              <a:rPr lang="en-IN" dirty="0"/>
              <a:t>.</a:t>
            </a:r>
          </a:p>
          <a:p>
            <a:pPr>
              <a:lnSpc>
                <a:spcPct val="150000"/>
              </a:lnSpc>
            </a:pPr>
            <a:r>
              <a:rPr lang="en-IN" dirty="0"/>
              <a:t>The number of visitors are higher compared to the first 15 days of July. Also the conversion rate is 38.19% from both the campaigns.</a:t>
            </a:r>
          </a:p>
          <a:p>
            <a:pPr>
              <a:lnSpc>
                <a:spcPct val="150000"/>
              </a:lnSpc>
            </a:pPr>
            <a:endParaRPr lang="en-IN" dirty="0"/>
          </a:p>
          <a:p>
            <a:pPr>
              <a:lnSpc>
                <a:spcPct val="150000"/>
              </a:lnSpc>
            </a:pPr>
            <a:r>
              <a:rPr lang="en-IN" dirty="0"/>
              <a:t>  </a:t>
            </a:r>
          </a:p>
          <a:p>
            <a:endParaRPr lang="en-IN" dirty="0"/>
          </a:p>
        </p:txBody>
      </p:sp>
    </p:spTree>
    <p:extLst>
      <p:ext uri="{BB962C8B-B14F-4D97-AF65-F5344CB8AC3E}">
        <p14:creationId xmlns:p14="http://schemas.microsoft.com/office/powerpoint/2010/main" val="3141841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18E0D7-7284-47B5-A117-72EE39C271ED}"/>
              </a:ext>
            </a:extLst>
          </p:cNvPr>
          <p:cNvSpPr txBox="1"/>
          <p:nvPr/>
        </p:nvSpPr>
        <p:spPr>
          <a:xfrm>
            <a:off x="874643" y="427383"/>
            <a:ext cx="10306880" cy="707886"/>
          </a:xfrm>
          <a:prstGeom prst="rect">
            <a:avLst/>
          </a:prstGeom>
          <a:noFill/>
        </p:spPr>
        <p:txBody>
          <a:bodyPr wrap="square" rtlCol="0">
            <a:spAutoFit/>
          </a:bodyPr>
          <a:lstStyle/>
          <a:p>
            <a:r>
              <a:rPr lang="en-IN" sz="4000" b="1" dirty="0"/>
              <a:t>Summary</a:t>
            </a:r>
          </a:p>
        </p:txBody>
      </p:sp>
      <p:cxnSp>
        <p:nvCxnSpPr>
          <p:cNvPr id="3" name="Straight Connector 2">
            <a:extLst>
              <a:ext uri="{FF2B5EF4-FFF2-40B4-BE49-F238E27FC236}">
                <a16:creationId xmlns:a16="http://schemas.microsoft.com/office/drawing/2014/main" id="{63BD2B92-41F6-4442-AE8E-903CF5BC9430}"/>
              </a:ext>
            </a:extLst>
          </p:cNvPr>
          <p:cNvCxnSpPr/>
          <p:nvPr/>
        </p:nvCxnSpPr>
        <p:spPr>
          <a:xfrm>
            <a:off x="964096" y="1179153"/>
            <a:ext cx="10118034"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70DCB62-28AD-415A-A5B1-DA82E177281F}"/>
              </a:ext>
            </a:extLst>
          </p:cNvPr>
          <p:cNvSpPr txBox="1"/>
          <p:nvPr/>
        </p:nvSpPr>
        <p:spPr>
          <a:xfrm>
            <a:off x="964096" y="1341783"/>
            <a:ext cx="10118034" cy="493981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dirty="0"/>
              <a:t>We observe that enrolment number has increased significantly in the first 4 batches, without any campaigns.</a:t>
            </a:r>
          </a:p>
          <a:p>
            <a:pPr marL="285750" indent="-285750">
              <a:lnSpc>
                <a:spcPct val="150000"/>
              </a:lnSpc>
              <a:buFont typeface="Arial" panose="020B0604020202020204" pitchFamily="34" charset="0"/>
              <a:buChar char="•"/>
            </a:pPr>
            <a:r>
              <a:rPr lang="en-IN" dirty="0"/>
              <a:t>Campaigns were run from June for Excel and SQL Courses in different platforms and there was a noticeable </a:t>
            </a:r>
            <a:r>
              <a:rPr lang="en-IN" b="1" dirty="0"/>
              <a:t>increase</a:t>
            </a:r>
            <a:r>
              <a:rPr lang="en-IN" dirty="0"/>
              <a:t> in the </a:t>
            </a:r>
            <a:r>
              <a:rPr lang="en-IN" b="1" dirty="0"/>
              <a:t>number of enrolments</a:t>
            </a:r>
            <a:r>
              <a:rPr lang="en-IN" dirty="0"/>
              <a:t>, showcasing the effectiveness of the strategies employed.</a:t>
            </a:r>
          </a:p>
          <a:p>
            <a:pPr marL="285750" indent="-285750">
              <a:lnSpc>
                <a:spcPct val="150000"/>
              </a:lnSpc>
              <a:buFont typeface="Arial" panose="020B0604020202020204" pitchFamily="34" charset="0"/>
              <a:buChar char="•"/>
            </a:pPr>
            <a:r>
              <a:rPr lang="en-IN" b="1" dirty="0"/>
              <a:t>YouTube </a:t>
            </a:r>
            <a:r>
              <a:rPr lang="en-IN" dirty="0"/>
              <a:t>emerged as the top-performing platform for driving traffic, with </a:t>
            </a:r>
            <a:r>
              <a:rPr lang="en-IN" b="1" dirty="0"/>
              <a:t>higher conversion </a:t>
            </a:r>
            <a:r>
              <a:rPr lang="en-IN" dirty="0"/>
              <a:t>rates compared to other platforms.</a:t>
            </a:r>
          </a:p>
          <a:p>
            <a:pPr marL="285750" indent="-285750">
              <a:lnSpc>
                <a:spcPct val="150000"/>
              </a:lnSpc>
              <a:buFont typeface="Arial" panose="020B0604020202020204" pitchFamily="34" charset="0"/>
              <a:buChar char="•"/>
            </a:pPr>
            <a:r>
              <a:rPr lang="en-IN" dirty="0"/>
              <a:t>A significant increase in </a:t>
            </a:r>
            <a:r>
              <a:rPr lang="en-IN" b="1" dirty="0"/>
              <a:t>revenue </a:t>
            </a:r>
            <a:r>
              <a:rPr lang="en-IN" dirty="0"/>
              <a:t>was observed during the months when campaigns ran, reflecting the positive on course sales.</a:t>
            </a:r>
          </a:p>
          <a:p>
            <a:pPr marL="285750" indent="-285750">
              <a:lnSpc>
                <a:spcPct val="150000"/>
              </a:lnSpc>
              <a:buFont typeface="Arial" panose="020B0604020202020204" pitchFamily="34" charset="0"/>
              <a:buChar char="•"/>
            </a:pPr>
            <a:r>
              <a:rPr lang="en-IN" b="1" dirty="0"/>
              <a:t>Variant B </a:t>
            </a:r>
            <a:r>
              <a:rPr lang="en-IN" dirty="0"/>
              <a:t>showed better results, particularly in terms of </a:t>
            </a:r>
            <a:r>
              <a:rPr lang="en-IN" b="1" dirty="0"/>
              <a:t>higher enrolments</a:t>
            </a:r>
            <a:r>
              <a:rPr lang="en-IN" dirty="0"/>
              <a:t>, suggesting that the website improvement led to more conversions. </a:t>
            </a:r>
            <a:endParaRPr lang="en-IN" b="1" dirty="0"/>
          </a:p>
          <a:p>
            <a:endParaRPr lang="en-IN" dirty="0"/>
          </a:p>
        </p:txBody>
      </p:sp>
    </p:spTree>
    <p:extLst>
      <p:ext uri="{BB962C8B-B14F-4D97-AF65-F5344CB8AC3E}">
        <p14:creationId xmlns:p14="http://schemas.microsoft.com/office/powerpoint/2010/main" val="547994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D47D64-B578-4F8F-A9C2-8590C0E58BA6}"/>
              </a:ext>
            </a:extLst>
          </p:cNvPr>
          <p:cNvSpPr txBox="1"/>
          <p:nvPr/>
        </p:nvSpPr>
        <p:spPr>
          <a:xfrm>
            <a:off x="954157" y="775252"/>
            <a:ext cx="7653130" cy="769441"/>
          </a:xfrm>
          <a:prstGeom prst="rect">
            <a:avLst/>
          </a:prstGeom>
          <a:noFill/>
        </p:spPr>
        <p:txBody>
          <a:bodyPr wrap="square" rtlCol="0">
            <a:spAutoFit/>
          </a:bodyPr>
          <a:lstStyle/>
          <a:p>
            <a:r>
              <a:rPr lang="en-IN" sz="4400" b="1" dirty="0"/>
              <a:t>Data</a:t>
            </a:r>
            <a:r>
              <a:rPr lang="en-IN" sz="4400" dirty="0"/>
              <a:t> </a:t>
            </a:r>
            <a:r>
              <a:rPr lang="en-IN" sz="4400" b="1" dirty="0"/>
              <a:t>Cleaning</a:t>
            </a:r>
            <a:r>
              <a:rPr lang="en-IN" sz="4400" dirty="0"/>
              <a:t> </a:t>
            </a:r>
            <a:r>
              <a:rPr lang="en-IN" sz="4400" b="1" dirty="0"/>
              <a:t>and</a:t>
            </a:r>
            <a:r>
              <a:rPr lang="en-IN" sz="4400" dirty="0"/>
              <a:t> </a:t>
            </a:r>
            <a:r>
              <a:rPr lang="en-IN" sz="4400" b="1" dirty="0"/>
              <a:t>Preparation</a:t>
            </a:r>
          </a:p>
        </p:txBody>
      </p:sp>
      <p:sp>
        <p:nvSpPr>
          <p:cNvPr id="3" name="TextBox 2">
            <a:extLst>
              <a:ext uri="{FF2B5EF4-FFF2-40B4-BE49-F238E27FC236}">
                <a16:creationId xmlns:a16="http://schemas.microsoft.com/office/drawing/2014/main" id="{61A5B9F2-00CB-4627-8EBF-A5FDCE8320E4}"/>
              </a:ext>
            </a:extLst>
          </p:cNvPr>
          <p:cNvSpPr txBox="1"/>
          <p:nvPr/>
        </p:nvSpPr>
        <p:spPr>
          <a:xfrm>
            <a:off x="954157" y="1644084"/>
            <a:ext cx="10326756" cy="4204356"/>
          </a:xfrm>
          <a:prstGeom prst="rect">
            <a:avLst/>
          </a:prstGeom>
          <a:noFill/>
        </p:spPr>
        <p:txBody>
          <a:bodyPr wrap="square" rtlCol="0">
            <a:spAutoFit/>
          </a:bodyPr>
          <a:lstStyle/>
          <a:p>
            <a:pPr>
              <a:lnSpc>
                <a:spcPct val="150000"/>
              </a:lnSpc>
            </a:pPr>
            <a:r>
              <a:rPr lang="en-IN" dirty="0"/>
              <a:t>The data preparation process was aligned with the specific goals of the analysis to ensure relevant variables were prioritized.</a:t>
            </a:r>
          </a:p>
          <a:p>
            <a:pPr marL="285750" indent="-285750">
              <a:lnSpc>
                <a:spcPct val="150000"/>
              </a:lnSpc>
              <a:buFont typeface="Wingdings" panose="05000000000000000000" pitchFamily="2" charset="2"/>
              <a:buChar char="Ø"/>
            </a:pPr>
            <a:r>
              <a:rPr lang="en-IN" dirty="0"/>
              <a:t>In May data, there were some inconsistencies. The status was incorrectly marked as “visited” even after the payment was successful. This was resolved by changing the status from “visited” to “Enrolled” for affected records, ensuring that the data accurately reflected the users progress.</a:t>
            </a:r>
          </a:p>
          <a:p>
            <a:pPr marL="285750" indent="-285750">
              <a:lnSpc>
                <a:spcPct val="150000"/>
              </a:lnSpc>
              <a:buFont typeface="Wingdings" panose="05000000000000000000" pitchFamily="2" charset="2"/>
              <a:buChar char="Ø"/>
            </a:pPr>
            <a:r>
              <a:rPr lang="en-IN" dirty="0"/>
              <a:t>Campaigns were run from 2</a:t>
            </a:r>
            <a:r>
              <a:rPr lang="en-IN" baseline="30000" dirty="0"/>
              <a:t>nd</a:t>
            </a:r>
            <a:r>
              <a:rPr lang="en-IN" dirty="0"/>
              <a:t> and 3</a:t>
            </a:r>
            <a:r>
              <a:rPr lang="en-IN" baseline="30000" dirty="0"/>
              <a:t>rd</a:t>
            </a:r>
            <a:r>
              <a:rPr lang="en-IN" dirty="0"/>
              <a:t> June on YouTube and Instagram. The data mistakenly showed these campaigns as starting on 1</a:t>
            </a:r>
            <a:r>
              <a:rPr lang="en-IN" baseline="30000" dirty="0"/>
              <a:t>st</a:t>
            </a:r>
            <a:r>
              <a:rPr lang="en-IN" dirty="0"/>
              <a:t> June, when in fact, no campaigns were run on that day on YouTube and Instagram. The table was updated by changing the campaigns to “Content” appropriately.</a:t>
            </a:r>
          </a:p>
          <a:p>
            <a:pPr marL="285750" indent="-285750">
              <a:lnSpc>
                <a:spcPct val="150000"/>
              </a:lnSpc>
              <a:buFont typeface="Wingdings" panose="05000000000000000000" pitchFamily="2" charset="2"/>
              <a:buChar char="Ø"/>
            </a:pPr>
            <a:r>
              <a:rPr lang="en-IN" dirty="0"/>
              <a:t>Created a separate tables for different batches, ensuring a more efficient and organized approach to handle data.</a:t>
            </a:r>
            <a:r>
              <a:rPr lang="en-IN" baseline="30000" dirty="0"/>
              <a:t>  </a:t>
            </a:r>
            <a:endParaRPr lang="en-IN" dirty="0"/>
          </a:p>
        </p:txBody>
      </p:sp>
      <p:cxnSp>
        <p:nvCxnSpPr>
          <p:cNvPr id="5" name="Straight Connector 4">
            <a:extLst>
              <a:ext uri="{FF2B5EF4-FFF2-40B4-BE49-F238E27FC236}">
                <a16:creationId xmlns:a16="http://schemas.microsoft.com/office/drawing/2014/main" id="{A09F51DC-A8CD-4C9B-9533-D770DA0E8828}"/>
              </a:ext>
            </a:extLst>
          </p:cNvPr>
          <p:cNvCxnSpPr/>
          <p:nvPr/>
        </p:nvCxnSpPr>
        <p:spPr>
          <a:xfrm>
            <a:off x="954157" y="1544693"/>
            <a:ext cx="10118034"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39917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7D086-CC2B-4F5A-820E-A83F5BF0AA39}"/>
              </a:ext>
            </a:extLst>
          </p:cNvPr>
          <p:cNvSpPr>
            <a:spLocks noGrp="1"/>
          </p:cNvSpPr>
          <p:nvPr>
            <p:ph type="title" idx="4294967295"/>
          </p:nvPr>
        </p:nvSpPr>
        <p:spPr>
          <a:xfrm>
            <a:off x="516834" y="228599"/>
            <a:ext cx="4992757" cy="812385"/>
          </a:xfrm>
        </p:spPr>
        <p:txBody>
          <a:bodyPr>
            <a:normAutofit/>
          </a:bodyPr>
          <a:lstStyle/>
          <a:p>
            <a:pPr algn="ctr"/>
            <a:r>
              <a:rPr lang="en-IN" sz="4400" b="1" dirty="0">
                <a:solidFill>
                  <a:schemeClr val="tx1"/>
                </a:solidFill>
              </a:rPr>
              <a:t>Analysis and Insights</a:t>
            </a:r>
          </a:p>
        </p:txBody>
      </p:sp>
      <p:sp>
        <p:nvSpPr>
          <p:cNvPr id="3" name="Content Placeholder 2">
            <a:extLst>
              <a:ext uri="{FF2B5EF4-FFF2-40B4-BE49-F238E27FC236}">
                <a16:creationId xmlns:a16="http://schemas.microsoft.com/office/drawing/2014/main" id="{E2BC24BF-B658-437E-83D5-951C46422A05}"/>
              </a:ext>
            </a:extLst>
          </p:cNvPr>
          <p:cNvSpPr>
            <a:spLocks noGrp="1"/>
          </p:cNvSpPr>
          <p:nvPr>
            <p:ph sz="half" idx="4294967295"/>
          </p:nvPr>
        </p:nvSpPr>
        <p:spPr>
          <a:xfrm>
            <a:off x="516834" y="1475443"/>
            <a:ext cx="4640263" cy="3748088"/>
          </a:xfrm>
        </p:spPr>
        <p:txBody>
          <a:bodyPr>
            <a:normAutofit/>
          </a:bodyPr>
          <a:lstStyle/>
          <a:p>
            <a:r>
              <a:rPr lang="en-IN" sz="2400" b="1" u="sng" dirty="0">
                <a:solidFill>
                  <a:schemeClr val="tx1"/>
                </a:solidFill>
              </a:rPr>
              <a:t>S1B1 – APRIL</a:t>
            </a:r>
          </a:p>
          <a:p>
            <a:pPr>
              <a:lnSpc>
                <a:spcPct val="150000"/>
              </a:lnSpc>
              <a:buClrTx/>
              <a:buFont typeface="Wingdings" panose="05000000000000000000" pitchFamily="2" charset="2"/>
              <a:buChar char="Ø"/>
            </a:pPr>
            <a:r>
              <a:rPr lang="en-IN" sz="2000" dirty="0"/>
              <a:t> </a:t>
            </a:r>
            <a:r>
              <a:rPr lang="en-IN" sz="1800" dirty="0">
                <a:solidFill>
                  <a:schemeClr val="tx1"/>
                </a:solidFill>
              </a:rPr>
              <a:t>The registration for S1B1 course was from April 1 to April 14.</a:t>
            </a:r>
          </a:p>
          <a:p>
            <a:pPr>
              <a:lnSpc>
                <a:spcPct val="150000"/>
              </a:lnSpc>
              <a:buClrTx/>
              <a:buFont typeface="Wingdings" panose="05000000000000000000" pitchFamily="2" charset="2"/>
              <a:buChar char="Ø"/>
            </a:pPr>
            <a:r>
              <a:rPr lang="en-IN" sz="1800" dirty="0">
                <a:solidFill>
                  <a:schemeClr val="tx1"/>
                </a:solidFill>
              </a:rPr>
              <a:t> The number of visitors on each pages were more in the initial launch of the course which decreased gradually by the end of the course.</a:t>
            </a:r>
          </a:p>
          <a:p>
            <a:pPr>
              <a:lnSpc>
                <a:spcPct val="150000"/>
              </a:lnSpc>
              <a:buClr>
                <a:schemeClr val="tx1"/>
              </a:buClr>
              <a:buFont typeface="Wingdings" panose="05000000000000000000" pitchFamily="2" charset="2"/>
              <a:buChar char="Ø"/>
            </a:pPr>
            <a:r>
              <a:rPr lang="en-IN" sz="1800" dirty="0">
                <a:solidFill>
                  <a:schemeClr val="tx1"/>
                </a:solidFill>
              </a:rPr>
              <a:t> The conversion rate is only 20.22%.</a:t>
            </a:r>
          </a:p>
          <a:p>
            <a:endParaRPr lang="en-IN" sz="2000" dirty="0"/>
          </a:p>
        </p:txBody>
      </p:sp>
      <p:graphicFrame>
        <p:nvGraphicFramePr>
          <p:cNvPr id="5" name="Content Placeholder 4">
            <a:extLst>
              <a:ext uri="{FF2B5EF4-FFF2-40B4-BE49-F238E27FC236}">
                <a16:creationId xmlns:a16="http://schemas.microsoft.com/office/drawing/2014/main" id="{582F7B91-A927-4CE3-A101-474758E88320}"/>
              </a:ext>
            </a:extLst>
          </p:cNvPr>
          <p:cNvGraphicFramePr>
            <a:graphicFrameLocks/>
          </p:cNvGraphicFramePr>
          <p:nvPr>
            <p:extLst>
              <p:ext uri="{D42A27DB-BD31-4B8C-83A1-F6EECF244321}">
                <p14:modId xmlns:p14="http://schemas.microsoft.com/office/powerpoint/2010/main" val="1402574165"/>
              </p:ext>
            </p:extLst>
          </p:nvPr>
        </p:nvGraphicFramePr>
        <p:xfrm>
          <a:off x="5509591" y="941593"/>
          <a:ext cx="6377610" cy="374808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Table 6">
            <a:extLst>
              <a:ext uri="{FF2B5EF4-FFF2-40B4-BE49-F238E27FC236}">
                <a16:creationId xmlns:a16="http://schemas.microsoft.com/office/drawing/2014/main" id="{FD7290F9-E528-4848-9C1D-7EA7EDD277BD}"/>
              </a:ext>
            </a:extLst>
          </p:cNvPr>
          <p:cNvGraphicFramePr>
            <a:graphicFrameLocks noGrp="1"/>
          </p:cNvGraphicFramePr>
          <p:nvPr>
            <p:extLst>
              <p:ext uri="{D42A27DB-BD31-4B8C-83A1-F6EECF244321}">
                <p14:modId xmlns:p14="http://schemas.microsoft.com/office/powerpoint/2010/main" val="1431448016"/>
              </p:ext>
            </p:extLst>
          </p:nvPr>
        </p:nvGraphicFramePr>
        <p:xfrm>
          <a:off x="5952753" y="4908378"/>
          <a:ext cx="5044576" cy="1140142"/>
        </p:xfrm>
        <a:graphic>
          <a:graphicData uri="http://schemas.openxmlformats.org/drawingml/2006/table">
            <a:tbl>
              <a:tblPr>
                <a:tableStyleId>{638B1855-1B75-4FBE-930C-398BA8C253C6}</a:tableStyleId>
              </a:tblPr>
              <a:tblGrid>
                <a:gridCol w="1625689">
                  <a:extLst>
                    <a:ext uri="{9D8B030D-6E8A-4147-A177-3AD203B41FA5}">
                      <a16:colId xmlns:a16="http://schemas.microsoft.com/office/drawing/2014/main" val="1019608982"/>
                    </a:ext>
                  </a:extLst>
                </a:gridCol>
                <a:gridCol w="1576486">
                  <a:extLst>
                    <a:ext uri="{9D8B030D-6E8A-4147-A177-3AD203B41FA5}">
                      <a16:colId xmlns:a16="http://schemas.microsoft.com/office/drawing/2014/main" val="2343008103"/>
                    </a:ext>
                  </a:extLst>
                </a:gridCol>
                <a:gridCol w="1842401">
                  <a:extLst>
                    <a:ext uri="{9D8B030D-6E8A-4147-A177-3AD203B41FA5}">
                      <a16:colId xmlns:a16="http://schemas.microsoft.com/office/drawing/2014/main" val="3880572893"/>
                    </a:ext>
                  </a:extLst>
                </a:gridCol>
              </a:tblGrid>
              <a:tr h="378914">
                <a:tc gridSpan="3">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052551416"/>
                  </a:ext>
                </a:extLst>
              </a:tr>
              <a:tr h="380614">
                <a:tc>
                  <a:txBody>
                    <a:bodyPr/>
                    <a:lstStyle/>
                    <a:p>
                      <a:pPr algn="ctr" fontAlgn="b"/>
                      <a:r>
                        <a:rPr lang="en-IN" sz="1400" u="none" strike="noStrike" dirty="0">
                          <a:effectLst/>
                        </a:rPr>
                        <a:t> TOTAL ENROLLED</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TOTAL VISITORS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559441747"/>
                  </a:ext>
                </a:extLst>
              </a:tr>
              <a:tr h="380614">
                <a:tc>
                  <a:txBody>
                    <a:bodyPr/>
                    <a:lstStyle/>
                    <a:p>
                      <a:pPr algn="ctr" fontAlgn="b"/>
                      <a:r>
                        <a:rPr lang="en-IN" sz="1400" u="none" strike="noStrike">
                          <a:effectLst/>
                        </a:rPr>
                        <a:t>90</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IN" sz="1400" u="none" strike="noStrike" dirty="0">
                          <a:effectLst/>
                        </a:rPr>
                        <a:t>445</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IN" sz="1400" u="none" strike="noStrike" dirty="0">
                          <a:effectLst/>
                        </a:rPr>
                        <a:t>20.22</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271212148"/>
                  </a:ext>
                </a:extLst>
              </a:tr>
            </a:tbl>
          </a:graphicData>
        </a:graphic>
      </p:graphicFrame>
      <p:cxnSp>
        <p:nvCxnSpPr>
          <p:cNvPr id="6" name="Straight Connector 5">
            <a:extLst>
              <a:ext uri="{FF2B5EF4-FFF2-40B4-BE49-F238E27FC236}">
                <a16:creationId xmlns:a16="http://schemas.microsoft.com/office/drawing/2014/main" id="{288B9F8A-61EE-4E3E-BA4F-8B2CF5D0AF09}"/>
              </a:ext>
            </a:extLst>
          </p:cNvPr>
          <p:cNvCxnSpPr/>
          <p:nvPr/>
        </p:nvCxnSpPr>
        <p:spPr>
          <a:xfrm>
            <a:off x="516834" y="1028420"/>
            <a:ext cx="1121133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82869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338EA039-811A-410F-B563-3F7D3F87270F}"/>
              </a:ext>
            </a:extLst>
          </p:cNvPr>
          <p:cNvGraphicFramePr>
            <a:graphicFrameLocks noGrp="1"/>
          </p:cNvGraphicFramePr>
          <p:nvPr>
            <p:extLst>
              <p:ext uri="{D42A27DB-BD31-4B8C-83A1-F6EECF244321}">
                <p14:modId xmlns:p14="http://schemas.microsoft.com/office/powerpoint/2010/main" val="1590770314"/>
              </p:ext>
            </p:extLst>
          </p:nvPr>
        </p:nvGraphicFramePr>
        <p:xfrm>
          <a:off x="2074241" y="4077249"/>
          <a:ext cx="3458815" cy="1683025"/>
        </p:xfrm>
        <a:graphic>
          <a:graphicData uri="http://schemas.openxmlformats.org/drawingml/2006/table">
            <a:tbl>
              <a:tblPr>
                <a:tableStyleId>{D113A9D2-9D6B-4929-AA2D-F23B5EE8CBE7}</a:tableStyleId>
              </a:tblPr>
              <a:tblGrid>
                <a:gridCol w="1682241">
                  <a:extLst>
                    <a:ext uri="{9D8B030D-6E8A-4147-A177-3AD203B41FA5}">
                      <a16:colId xmlns:a16="http://schemas.microsoft.com/office/drawing/2014/main" val="3556031696"/>
                    </a:ext>
                  </a:extLst>
                </a:gridCol>
                <a:gridCol w="1776574">
                  <a:extLst>
                    <a:ext uri="{9D8B030D-6E8A-4147-A177-3AD203B41FA5}">
                      <a16:colId xmlns:a16="http://schemas.microsoft.com/office/drawing/2014/main" val="3953552896"/>
                    </a:ext>
                  </a:extLst>
                </a:gridCol>
              </a:tblGrid>
              <a:tr h="336605">
                <a:tc>
                  <a:txBody>
                    <a:bodyPr/>
                    <a:lstStyle/>
                    <a:p>
                      <a:pPr algn="ctr" fontAlgn="b"/>
                      <a:r>
                        <a:rPr lang="en-IN" sz="1400" u="none" strike="noStrike" dirty="0">
                          <a:effectLst/>
                        </a:rPr>
                        <a:t>PAGES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AVERAGE TIMESPENT</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58469297"/>
                  </a:ext>
                </a:extLst>
              </a:tr>
              <a:tr h="336605">
                <a:tc>
                  <a:txBody>
                    <a:bodyPr/>
                    <a:lstStyle/>
                    <a:p>
                      <a:pPr algn="ctr" fontAlgn="b"/>
                      <a:r>
                        <a:rPr lang="en-IN" sz="1400" u="none" strike="noStrike" dirty="0">
                          <a:effectLst/>
                        </a:rPr>
                        <a:t>Home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153.9289</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532886565"/>
                  </a:ext>
                </a:extLst>
              </a:tr>
              <a:tr h="336605">
                <a:tc>
                  <a:txBody>
                    <a:bodyPr/>
                    <a:lstStyle/>
                    <a:p>
                      <a:pPr algn="ctr" fontAlgn="b"/>
                      <a:r>
                        <a:rPr lang="en-IN" sz="1400" u="none" strike="noStrike" dirty="0">
                          <a:effectLst/>
                        </a:rPr>
                        <a:t>Register Button</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151.2587</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672917909"/>
                  </a:ext>
                </a:extLst>
              </a:tr>
              <a:tr h="336605">
                <a:tc>
                  <a:txBody>
                    <a:bodyPr/>
                    <a:lstStyle/>
                    <a:p>
                      <a:pPr algn="ctr" fontAlgn="b"/>
                      <a:r>
                        <a:rPr lang="en-IN" sz="1400" u="none" strike="noStrike" dirty="0">
                          <a:effectLst/>
                        </a:rPr>
                        <a:t>Payment Page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137.7734</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45889207"/>
                  </a:ext>
                </a:extLst>
              </a:tr>
              <a:tr h="336605">
                <a:tc>
                  <a:txBody>
                    <a:bodyPr/>
                    <a:lstStyle/>
                    <a:p>
                      <a:pPr algn="ctr" fontAlgn="b"/>
                      <a:r>
                        <a:rPr lang="en-IN" sz="1400" u="none" strike="noStrike" dirty="0">
                          <a:effectLst/>
                        </a:rPr>
                        <a:t>Payment Success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141.5111</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719454896"/>
                  </a:ext>
                </a:extLst>
              </a:tr>
            </a:tbl>
          </a:graphicData>
        </a:graphic>
      </p:graphicFrame>
      <p:graphicFrame>
        <p:nvGraphicFramePr>
          <p:cNvPr id="10" name="Chart 9">
            <a:extLst>
              <a:ext uri="{FF2B5EF4-FFF2-40B4-BE49-F238E27FC236}">
                <a16:creationId xmlns:a16="http://schemas.microsoft.com/office/drawing/2014/main" id="{2F78E825-358B-4F05-9B68-1F382541FAEE}"/>
              </a:ext>
            </a:extLst>
          </p:cNvPr>
          <p:cNvGraphicFramePr>
            <a:graphicFrameLocks/>
          </p:cNvGraphicFramePr>
          <p:nvPr>
            <p:extLst>
              <p:ext uri="{D42A27DB-BD31-4B8C-83A1-F6EECF244321}">
                <p14:modId xmlns:p14="http://schemas.microsoft.com/office/powerpoint/2010/main" val="1755727943"/>
              </p:ext>
            </p:extLst>
          </p:nvPr>
        </p:nvGraphicFramePr>
        <p:xfrm>
          <a:off x="838200" y="487017"/>
          <a:ext cx="5930899" cy="2941983"/>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0">
            <a:extLst>
              <a:ext uri="{FF2B5EF4-FFF2-40B4-BE49-F238E27FC236}">
                <a16:creationId xmlns:a16="http://schemas.microsoft.com/office/drawing/2014/main" id="{43F99F55-090F-46F2-A231-E3030C94EB9C}"/>
              </a:ext>
            </a:extLst>
          </p:cNvPr>
          <p:cNvSpPr txBox="1"/>
          <p:nvPr/>
        </p:nvSpPr>
        <p:spPr>
          <a:xfrm>
            <a:off x="7017026" y="914400"/>
            <a:ext cx="4601817" cy="461985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90 people have registered for Statistics Batch 1.</a:t>
            </a:r>
          </a:p>
          <a:p>
            <a:pPr marL="285750" indent="-285750">
              <a:lnSpc>
                <a:spcPct val="150000"/>
              </a:lnSpc>
              <a:buFont typeface="Wingdings" panose="05000000000000000000" pitchFamily="2" charset="2"/>
              <a:buChar char="Ø"/>
            </a:pPr>
            <a:r>
              <a:rPr lang="en-IN" dirty="0"/>
              <a:t>Registration trend vary, with peaks ( 17 and 15 on 01-04-2023 and 09-04-2023) and low points (0 on 05-04-2023, 06-04-2023 and 10-04-2023)</a:t>
            </a:r>
          </a:p>
          <a:p>
            <a:pPr marL="285750" indent="-285750">
              <a:lnSpc>
                <a:spcPct val="150000"/>
              </a:lnSpc>
              <a:buFont typeface="Wingdings" panose="05000000000000000000" pitchFamily="2" charset="2"/>
              <a:buChar char="Ø"/>
            </a:pPr>
            <a:r>
              <a:rPr lang="en-IN" dirty="0"/>
              <a:t>Users spend most time in home page and least time in payment page.</a:t>
            </a:r>
          </a:p>
          <a:p>
            <a:pPr>
              <a:lnSpc>
                <a:spcPct val="150000"/>
              </a:lnSpc>
            </a:pPr>
            <a:endParaRPr lang="en-IN" dirty="0"/>
          </a:p>
          <a:p>
            <a:pPr>
              <a:lnSpc>
                <a:spcPct val="150000"/>
              </a:lnSpc>
            </a:pPr>
            <a:endParaRPr lang="en-IN" dirty="0"/>
          </a:p>
          <a:p>
            <a:pPr>
              <a:lnSpc>
                <a:spcPct val="150000"/>
              </a:lnSpc>
            </a:pPr>
            <a:endParaRPr lang="en-IN" dirty="0"/>
          </a:p>
        </p:txBody>
      </p:sp>
    </p:spTree>
    <p:extLst>
      <p:ext uri="{BB962C8B-B14F-4D97-AF65-F5344CB8AC3E}">
        <p14:creationId xmlns:p14="http://schemas.microsoft.com/office/powerpoint/2010/main" val="3748339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314BCD-C44C-4E23-9584-AF9707CBDE3F}"/>
              </a:ext>
            </a:extLst>
          </p:cNvPr>
          <p:cNvSpPr txBox="1"/>
          <p:nvPr/>
        </p:nvSpPr>
        <p:spPr>
          <a:xfrm>
            <a:off x="437322" y="403780"/>
            <a:ext cx="4810539" cy="5173852"/>
          </a:xfrm>
          <a:prstGeom prst="rect">
            <a:avLst/>
          </a:prstGeom>
          <a:noFill/>
        </p:spPr>
        <p:txBody>
          <a:bodyPr wrap="square" rtlCol="0">
            <a:spAutoFit/>
          </a:bodyPr>
          <a:lstStyle/>
          <a:p>
            <a:pPr>
              <a:lnSpc>
                <a:spcPct val="150000"/>
              </a:lnSpc>
            </a:pPr>
            <a:r>
              <a:rPr lang="en-IN" sz="2400" b="1" u="sng" dirty="0"/>
              <a:t>SB2 – APRIL AND MAY</a:t>
            </a:r>
          </a:p>
          <a:p>
            <a:pPr marL="285750" indent="-285750">
              <a:lnSpc>
                <a:spcPct val="150000"/>
              </a:lnSpc>
              <a:buFont typeface="Wingdings" panose="05000000000000000000" pitchFamily="2" charset="2"/>
              <a:buChar char="Ø"/>
            </a:pPr>
            <a:r>
              <a:rPr lang="en-IN" dirty="0"/>
              <a:t>The registration for SB2 was from April 17 to May 5.</a:t>
            </a:r>
          </a:p>
          <a:p>
            <a:pPr marL="285750" indent="-285750">
              <a:lnSpc>
                <a:spcPct val="150000"/>
              </a:lnSpc>
              <a:buFont typeface="Wingdings" panose="05000000000000000000" pitchFamily="2" charset="2"/>
              <a:buChar char="Ø"/>
            </a:pPr>
            <a:r>
              <a:rPr lang="en-IN" dirty="0"/>
              <a:t>In April, the drop-offs in the process is higher than May, because from May onwards two new pages (courses and course details) were added which improved the user engagement.</a:t>
            </a:r>
          </a:p>
          <a:p>
            <a:pPr marL="285750" indent="-285750">
              <a:lnSpc>
                <a:spcPct val="150000"/>
              </a:lnSpc>
              <a:buFont typeface="Wingdings" panose="05000000000000000000" pitchFamily="2" charset="2"/>
              <a:buChar char="Ø"/>
            </a:pPr>
            <a:r>
              <a:rPr lang="en-IN" dirty="0"/>
              <a:t>The conversion rate is 40.44%, which is significantly higher than the earlier batch. This suggest that SB2 is performing better, with more users completing the registration and payment process.</a:t>
            </a:r>
          </a:p>
        </p:txBody>
      </p:sp>
      <p:graphicFrame>
        <p:nvGraphicFramePr>
          <p:cNvPr id="3" name="Chart 2">
            <a:extLst>
              <a:ext uri="{FF2B5EF4-FFF2-40B4-BE49-F238E27FC236}">
                <a16:creationId xmlns:a16="http://schemas.microsoft.com/office/drawing/2014/main" id="{7F24F58E-261E-4C1A-AF86-A879B0E3A2A1}"/>
              </a:ext>
            </a:extLst>
          </p:cNvPr>
          <p:cNvGraphicFramePr>
            <a:graphicFrameLocks/>
          </p:cNvGraphicFramePr>
          <p:nvPr>
            <p:extLst>
              <p:ext uri="{D42A27DB-BD31-4B8C-83A1-F6EECF244321}">
                <p14:modId xmlns:p14="http://schemas.microsoft.com/office/powerpoint/2010/main" val="3427682237"/>
              </p:ext>
            </p:extLst>
          </p:nvPr>
        </p:nvGraphicFramePr>
        <p:xfrm>
          <a:off x="5247862" y="725557"/>
          <a:ext cx="6698974" cy="41148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Table 3">
            <a:extLst>
              <a:ext uri="{FF2B5EF4-FFF2-40B4-BE49-F238E27FC236}">
                <a16:creationId xmlns:a16="http://schemas.microsoft.com/office/drawing/2014/main" id="{D0CEE35C-4CA5-4551-8400-3C697B142710}"/>
              </a:ext>
            </a:extLst>
          </p:cNvPr>
          <p:cNvGraphicFramePr>
            <a:graphicFrameLocks noGrp="1"/>
          </p:cNvGraphicFramePr>
          <p:nvPr>
            <p:extLst>
              <p:ext uri="{D42A27DB-BD31-4B8C-83A1-F6EECF244321}">
                <p14:modId xmlns:p14="http://schemas.microsoft.com/office/powerpoint/2010/main" val="3325668460"/>
              </p:ext>
            </p:extLst>
          </p:nvPr>
        </p:nvGraphicFramePr>
        <p:xfrm>
          <a:off x="6096000" y="5108713"/>
          <a:ext cx="5085522" cy="1023732"/>
        </p:xfrm>
        <a:graphic>
          <a:graphicData uri="http://schemas.openxmlformats.org/drawingml/2006/table">
            <a:tbl>
              <a:tblPr>
                <a:tableStyleId>{638B1855-1B75-4FBE-930C-398BA8C253C6}</a:tableStyleId>
              </a:tblPr>
              <a:tblGrid>
                <a:gridCol w="1461634">
                  <a:extLst>
                    <a:ext uri="{9D8B030D-6E8A-4147-A177-3AD203B41FA5}">
                      <a16:colId xmlns:a16="http://schemas.microsoft.com/office/drawing/2014/main" val="2769169503"/>
                    </a:ext>
                  </a:extLst>
                </a:gridCol>
                <a:gridCol w="1671014">
                  <a:extLst>
                    <a:ext uri="{9D8B030D-6E8A-4147-A177-3AD203B41FA5}">
                      <a16:colId xmlns:a16="http://schemas.microsoft.com/office/drawing/2014/main" val="2576020935"/>
                    </a:ext>
                  </a:extLst>
                </a:gridCol>
                <a:gridCol w="1952874">
                  <a:extLst>
                    <a:ext uri="{9D8B030D-6E8A-4147-A177-3AD203B41FA5}">
                      <a16:colId xmlns:a16="http://schemas.microsoft.com/office/drawing/2014/main" val="1345182872"/>
                    </a:ext>
                  </a:extLst>
                </a:gridCol>
              </a:tblGrid>
              <a:tr h="341244">
                <a:tc gridSpan="3">
                  <a:txBody>
                    <a:bodyPr/>
                    <a:lstStyle/>
                    <a:p>
                      <a:pPr algn="ctr" fontAlgn="b"/>
                      <a:r>
                        <a:rPr lang="en-IN" sz="1400" u="none" strike="noStrike">
                          <a:effectLst/>
                        </a:rPr>
                        <a:t>CONVERSION RATE</a:t>
                      </a:r>
                      <a:endParaRPr lang="en-IN" sz="1400" b="1" i="0" u="none" strike="noStrike">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703672221"/>
                  </a:ext>
                </a:extLst>
              </a:tr>
              <a:tr h="341244">
                <a:tc>
                  <a:txBody>
                    <a:bodyPr/>
                    <a:lstStyle/>
                    <a:p>
                      <a:pPr algn="ctr" fontAlgn="b"/>
                      <a:r>
                        <a:rPr lang="en-IN" sz="1400" u="none" strike="noStrike" dirty="0">
                          <a:effectLst/>
                        </a:rPr>
                        <a:t>TOTAL ENROLLED</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TOTAL VISITORS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499674789"/>
                  </a:ext>
                </a:extLst>
              </a:tr>
              <a:tr h="341244">
                <a:tc>
                  <a:txBody>
                    <a:bodyPr/>
                    <a:lstStyle/>
                    <a:p>
                      <a:pPr algn="ctr" fontAlgn="b"/>
                      <a:r>
                        <a:rPr lang="en-IN" sz="1400" u="none" strike="noStrike">
                          <a:effectLst/>
                        </a:rPr>
                        <a:t>110</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ctr"/>
                      <a:r>
                        <a:rPr lang="en-IN" sz="1400" u="none" strike="noStrike" dirty="0">
                          <a:effectLst/>
                        </a:rPr>
                        <a:t>272</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ctr"/>
                      <a:r>
                        <a:rPr lang="en-IN" sz="1400" u="none" strike="noStrike" dirty="0">
                          <a:effectLst/>
                        </a:rPr>
                        <a:t>40.44</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84257151"/>
                  </a:ext>
                </a:extLst>
              </a:tr>
            </a:tbl>
          </a:graphicData>
        </a:graphic>
      </p:graphicFrame>
    </p:spTree>
    <p:extLst>
      <p:ext uri="{BB962C8B-B14F-4D97-AF65-F5344CB8AC3E}">
        <p14:creationId xmlns:p14="http://schemas.microsoft.com/office/powerpoint/2010/main" val="23105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3681641-0F70-4B37-8F5D-F558B484D7A1}"/>
              </a:ext>
            </a:extLst>
          </p:cNvPr>
          <p:cNvGraphicFramePr>
            <a:graphicFrameLocks/>
          </p:cNvGraphicFramePr>
          <p:nvPr>
            <p:extLst>
              <p:ext uri="{D42A27DB-BD31-4B8C-83A1-F6EECF244321}">
                <p14:modId xmlns:p14="http://schemas.microsoft.com/office/powerpoint/2010/main" val="1304784548"/>
              </p:ext>
            </p:extLst>
          </p:nvPr>
        </p:nvGraphicFramePr>
        <p:xfrm>
          <a:off x="195705" y="347870"/>
          <a:ext cx="6841199" cy="357808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a:extLst>
              <a:ext uri="{FF2B5EF4-FFF2-40B4-BE49-F238E27FC236}">
                <a16:creationId xmlns:a16="http://schemas.microsoft.com/office/drawing/2014/main" id="{462A112F-3C9E-4C7A-A3C2-3A4281C89245}"/>
              </a:ext>
            </a:extLst>
          </p:cNvPr>
          <p:cNvGraphicFramePr>
            <a:graphicFrameLocks noGrp="1"/>
          </p:cNvGraphicFramePr>
          <p:nvPr>
            <p:extLst>
              <p:ext uri="{D42A27DB-BD31-4B8C-83A1-F6EECF244321}">
                <p14:modId xmlns:p14="http://schemas.microsoft.com/office/powerpoint/2010/main" val="3927717177"/>
              </p:ext>
            </p:extLst>
          </p:nvPr>
        </p:nvGraphicFramePr>
        <p:xfrm>
          <a:off x="1822291" y="4025348"/>
          <a:ext cx="3588026" cy="2244825"/>
        </p:xfrm>
        <a:graphic>
          <a:graphicData uri="http://schemas.openxmlformats.org/drawingml/2006/table">
            <a:tbl>
              <a:tblPr>
                <a:tableStyleId>{D113A9D2-9D6B-4929-AA2D-F23B5EE8CBE7}</a:tableStyleId>
              </a:tblPr>
              <a:tblGrid>
                <a:gridCol w="1804505">
                  <a:extLst>
                    <a:ext uri="{9D8B030D-6E8A-4147-A177-3AD203B41FA5}">
                      <a16:colId xmlns:a16="http://schemas.microsoft.com/office/drawing/2014/main" val="2498433135"/>
                    </a:ext>
                  </a:extLst>
                </a:gridCol>
                <a:gridCol w="1783521">
                  <a:extLst>
                    <a:ext uri="{9D8B030D-6E8A-4147-A177-3AD203B41FA5}">
                      <a16:colId xmlns:a16="http://schemas.microsoft.com/office/drawing/2014/main" val="809605933"/>
                    </a:ext>
                  </a:extLst>
                </a:gridCol>
              </a:tblGrid>
              <a:tr h="307287">
                <a:tc>
                  <a:txBody>
                    <a:bodyPr/>
                    <a:lstStyle/>
                    <a:p>
                      <a:pPr algn="ctr" fontAlgn="b"/>
                      <a:r>
                        <a:rPr lang="en-IN" sz="1400" b="1" u="none" strike="noStrike" dirty="0">
                          <a:effectLst/>
                        </a:rPr>
                        <a:t>PAGES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b="1" u="none" strike="noStrike" dirty="0">
                          <a:solidFill>
                            <a:schemeClr val="bg1"/>
                          </a:solidFill>
                          <a:effectLst/>
                        </a:rPr>
                        <a:t>AVERAGE TIMESPENT</a:t>
                      </a:r>
                      <a:endParaRPr lang="en-IN" sz="1400" b="1" i="0" u="none" strike="noStrike" dirty="0">
                        <a:solidFill>
                          <a:schemeClr val="bg1"/>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68859141"/>
                  </a:ext>
                </a:extLst>
              </a:tr>
              <a:tr h="307287">
                <a:tc>
                  <a:txBody>
                    <a:bodyPr/>
                    <a:lstStyle/>
                    <a:p>
                      <a:pPr algn="ctr" fontAlgn="b"/>
                      <a:r>
                        <a:rPr lang="en-IN" sz="1400" u="none" strike="noStrike" dirty="0">
                          <a:effectLst/>
                        </a:rPr>
                        <a:t>Home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162.2323</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803743826"/>
                  </a:ext>
                </a:extLst>
              </a:tr>
              <a:tr h="365752">
                <a:tc>
                  <a:txBody>
                    <a:bodyPr/>
                    <a:lstStyle/>
                    <a:p>
                      <a:pPr algn="ctr" fontAlgn="b"/>
                      <a:r>
                        <a:rPr lang="en-IN" sz="1400" u="none" strike="noStrike" dirty="0">
                          <a:effectLst/>
                        </a:rPr>
                        <a:t>Courses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151.9807</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408055576"/>
                  </a:ext>
                </a:extLst>
              </a:tr>
              <a:tr h="342638">
                <a:tc>
                  <a:txBody>
                    <a:bodyPr/>
                    <a:lstStyle/>
                    <a:p>
                      <a:pPr algn="ctr" fontAlgn="b"/>
                      <a:r>
                        <a:rPr lang="en-IN" sz="1400" u="none" strike="noStrike" dirty="0">
                          <a:effectLst/>
                        </a:rPr>
                        <a:t>Course Details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156.3204</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89126659"/>
                  </a:ext>
                </a:extLst>
              </a:tr>
              <a:tr h="307287">
                <a:tc>
                  <a:txBody>
                    <a:bodyPr/>
                    <a:lstStyle/>
                    <a:p>
                      <a:pPr algn="ctr" fontAlgn="b"/>
                      <a:r>
                        <a:rPr lang="en-IN" sz="1400" u="none" strike="noStrike" dirty="0">
                          <a:effectLst/>
                        </a:rPr>
                        <a:t>Register Button</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169.6266</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563419352"/>
                  </a:ext>
                </a:extLst>
              </a:tr>
              <a:tr h="307287">
                <a:tc>
                  <a:txBody>
                    <a:bodyPr/>
                    <a:lstStyle/>
                    <a:p>
                      <a:pPr algn="ctr" fontAlgn="b"/>
                      <a:r>
                        <a:rPr lang="en-IN" sz="1400" u="none" strike="noStrike" dirty="0">
                          <a:effectLst/>
                        </a:rPr>
                        <a:t>Payment Page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178.3981</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28951400"/>
                  </a:ext>
                </a:extLst>
              </a:tr>
              <a:tr h="307287">
                <a:tc>
                  <a:txBody>
                    <a:bodyPr/>
                    <a:lstStyle/>
                    <a:p>
                      <a:pPr algn="ctr" fontAlgn="b"/>
                      <a:r>
                        <a:rPr lang="en-IN" sz="1400" u="none" strike="noStrike">
                          <a:effectLst/>
                        </a:rPr>
                        <a:t>Payment Success</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215.1636</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70042325"/>
                  </a:ext>
                </a:extLst>
              </a:tr>
            </a:tbl>
          </a:graphicData>
        </a:graphic>
      </p:graphicFrame>
      <p:sp>
        <p:nvSpPr>
          <p:cNvPr id="4" name="TextBox 3">
            <a:extLst>
              <a:ext uri="{FF2B5EF4-FFF2-40B4-BE49-F238E27FC236}">
                <a16:creationId xmlns:a16="http://schemas.microsoft.com/office/drawing/2014/main" id="{A6165FC9-0946-48AC-97A9-FDB62C80D09E}"/>
              </a:ext>
            </a:extLst>
          </p:cNvPr>
          <p:cNvSpPr txBox="1"/>
          <p:nvPr/>
        </p:nvSpPr>
        <p:spPr>
          <a:xfrm>
            <a:off x="7156174" y="1038943"/>
            <a:ext cx="4562061" cy="410881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a:t>110 people have registered for SB2 batch.</a:t>
            </a:r>
          </a:p>
          <a:p>
            <a:pPr marL="285750" indent="-285750">
              <a:lnSpc>
                <a:spcPct val="150000"/>
              </a:lnSpc>
              <a:buFont typeface="Wingdings" panose="05000000000000000000" pitchFamily="2" charset="2"/>
              <a:buChar char="Ø"/>
            </a:pPr>
            <a:r>
              <a:rPr lang="en-IN" dirty="0"/>
              <a:t>Daily registration trend vary across the period. While we can observe that the registration between April 19 to April 27 is relatively stable, except for a sharp drop on April 25.</a:t>
            </a:r>
          </a:p>
          <a:p>
            <a:pPr marL="285750" indent="-285750">
              <a:lnSpc>
                <a:spcPct val="150000"/>
              </a:lnSpc>
              <a:buFont typeface="Wingdings" panose="05000000000000000000" pitchFamily="2" charset="2"/>
              <a:buChar char="Ø"/>
            </a:pPr>
            <a:r>
              <a:rPr lang="en-IN" dirty="0"/>
              <a:t>Home, courses and course details has lower average time and payment success has the highest average time.</a:t>
            </a:r>
          </a:p>
          <a:p>
            <a:endParaRPr lang="en-IN" dirty="0"/>
          </a:p>
        </p:txBody>
      </p:sp>
    </p:spTree>
    <p:extLst>
      <p:ext uri="{BB962C8B-B14F-4D97-AF65-F5344CB8AC3E}">
        <p14:creationId xmlns:p14="http://schemas.microsoft.com/office/powerpoint/2010/main" val="166072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E01D2814-CAB4-4A5F-8E72-CBCEC5ACF0AD}"/>
              </a:ext>
            </a:extLst>
          </p:cNvPr>
          <p:cNvGraphicFramePr>
            <a:graphicFrameLocks/>
          </p:cNvGraphicFramePr>
          <p:nvPr>
            <p:extLst>
              <p:ext uri="{D42A27DB-BD31-4B8C-83A1-F6EECF244321}">
                <p14:modId xmlns:p14="http://schemas.microsoft.com/office/powerpoint/2010/main" val="3119144119"/>
              </p:ext>
            </p:extLst>
          </p:nvPr>
        </p:nvGraphicFramePr>
        <p:xfrm>
          <a:off x="5488924" y="735496"/>
          <a:ext cx="6281530" cy="349857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A174DB8-2245-4E77-8DF0-694A610FC3A3}"/>
              </a:ext>
            </a:extLst>
          </p:cNvPr>
          <p:cNvSpPr txBox="1"/>
          <p:nvPr/>
        </p:nvSpPr>
        <p:spPr>
          <a:xfrm>
            <a:off x="421547" y="357809"/>
            <a:ext cx="5067378" cy="6420347"/>
          </a:xfrm>
          <a:prstGeom prst="rect">
            <a:avLst/>
          </a:prstGeom>
          <a:noFill/>
        </p:spPr>
        <p:txBody>
          <a:bodyPr wrap="square" rtlCol="0">
            <a:spAutoFit/>
          </a:bodyPr>
          <a:lstStyle/>
          <a:p>
            <a:pPr>
              <a:lnSpc>
                <a:spcPct val="150000"/>
              </a:lnSpc>
            </a:pPr>
            <a:r>
              <a:rPr lang="en-IN" sz="2400" b="1" u="sng" dirty="0"/>
              <a:t>SB3 – MAY</a:t>
            </a:r>
          </a:p>
          <a:p>
            <a:pPr marL="285750" indent="-285750">
              <a:lnSpc>
                <a:spcPct val="150000"/>
              </a:lnSpc>
              <a:buFont typeface="Wingdings" panose="05000000000000000000" pitchFamily="2" charset="2"/>
              <a:buChar char="Ø"/>
            </a:pPr>
            <a:r>
              <a:rPr lang="en-IN" dirty="0"/>
              <a:t>The registration for SB3 was from May 1 to May 19.</a:t>
            </a:r>
          </a:p>
          <a:p>
            <a:pPr marL="285750" indent="-285750">
              <a:lnSpc>
                <a:spcPct val="150000"/>
              </a:lnSpc>
              <a:buFont typeface="Wingdings" panose="05000000000000000000" pitchFamily="2" charset="2"/>
              <a:buChar char="Ø"/>
            </a:pPr>
            <a:r>
              <a:rPr lang="en-IN" dirty="0"/>
              <a:t>The number of visitors on each page shows minimal variation, with significantly reduced drop-offs up to the payment page. However, there is still a notable drop-offs at the payment success page.</a:t>
            </a:r>
          </a:p>
          <a:p>
            <a:pPr marL="285750" indent="-285750">
              <a:lnSpc>
                <a:spcPct val="150000"/>
              </a:lnSpc>
              <a:buFont typeface="Wingdings" panose="05000000000000000000" pitchFamily="2" charset="2"/>
              <a:buChar char="Ø"/>
            </a:pPr>
            <a:r>
              <a:rPr lang="en-IN" dirty="0"/>
              <a:t>The conversion rate is 31.69% which is lower than the conversion rate in SB2. In contrast, we observe a higher number of visitors for SB3 indicating increased reach but reduced efficiency in converting visitors.</a:t>
            </a:r>
          </a:p>
          <a:p>
            <a:pPr>
              <a:lnSpc>
                <a:spcPct val="150000"/>
              </a:lnSpc>
            </a:pPr>
            <a:endParaRPr lang="en-IN" dirty="0">
              <a:solidFill>
                <a:schemeClr val="accent1">
                  <a:lumMod val="50000"/>
                </a:schemeClr>
              </a:solidFill>
            </a:endParaRPr>
          </a:p>
          <a:p>
            <a:pPr>
              <a:lnSpc>
                <a:spcPct val="150000"/>
              </a:lnSpc>
            </a:pPr>
            <a:endParaRPr lang="en-IN" dirty="0">
              <a:solidFill>
                <a:schemeClr val="accent1">
                  <a:lumMod val="50000"/>
                </a:schemeClr>
              </a:solidFill>
            </a:endParaRPr>
          </a:p>
        </p:txBody>
      </p:sp>
      <p:graphicFrame>
        <p:nvGraphicFramePr>
          <p:cNvPr id="4" name="Table 3">
            <a:extLst>
              <a:ext uri="{FF2B5EF4-FFF2-40B4-BE49-F238E27FC236}">
                <a16:creationId xmlns:a16="http://schemas.microsoft.com/office/drawing/2014/main" id="{643AB285-0C6F-4E5F-8928-B0C9CE0C27DF}"/>
              </a:ext>
            </a:extLst>
          </p:cNvPr>
          <p:cNvGraphicFramePr>
            <a:graphicFrameLocks noGrp="1"/>
          </p:cNvGraphicFramePr>
          <p:nvPr>
            <p:extLst>
              <p:ext uri="{D42A27DB-BD31-4B8C-83A1-F6EECF244321}">
                <p14:modId xmlns:p14="http://schemas.microsoft.com/office/powerpoint/2010/main" val="579720553"/>
              </p:ext>
            </p:extLst>
          </p:nvPr>
        </p:nvGraphicFramePr>
        <p:xfrm>
          <a:off x="6453019" y="4638610"/>
          <a:ext cx="4929809" cy="1016754"/>
        </p:xfrm>
        <a:graphic>
          <a:graphicData uri="http://schemas.openxmlformats.org/drawingml/2006/table">
            <a:tbl>
              <a:tblPr>
                <a:tableStyleId>{638B1855-1B75-4FBE-930C-398BA8C253C6}</a:tableStyleId>
              </a:tblPr>
              <a:tblGrid>
                <a:gridCol w="1679386">
                  <a:extLst>
                    <a:ext uri="{9D8B030D-6E8A-4147-A177-3AD203B41FA5}">
                      <a16:colId xmlns:a16="http://schemas.microsoft.com/office/drawing/2014/main" val="3700842893"/>
                    </a:ext>
                  </a:extLst>
                </a:gridCol>
                <a:gridCol w="1489777">
                  <a:extLst>
                    <a:ext uri="{9D8B030D-6E8A-4147-A177-3AD203B41FA5}">
                      <a16:colId xmlns:a16="http://schemas.microsoft.com/office/drawing/2014/main" val="3039087012"/>
                    </a:ext>
                  </a:extLst>
                </a:gridCol>
                <a:gridCol w="1760646">
                  <a:extLst>
                    <a:ext uri="{9D8B030D-6E8A-4147-A177-3AD203B41FA5}">
                      <a16:colId xmlns:a16="http://schemas.microsoft.com/office/drawing/2014/main" val="2006307213"/>
                    </a:ext>
                  </a:extLst>
                </a:gridCol>
              </a:tblGrid>
              <a:tr h="338918">
                <a:tc gridSpan="3">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607233944"/>
                  </a:ext>
                </a:extLst>
              </a:tr>
              <a:tr h="338918">
                <a:tc>
                  <a:txBody>
                    <a:bodyPr/>
                    <a:lstStyle/>
                    <a:p>
                      <a:pPr algn="ctr" fontAlgn="b"/>
                      <a:r>
                        <a:rPr lang="en-IN" sz="1400" u="none" strike="noStrike" dirty="0">
                          <a:effectLst/>
                        </a:rPr>
                        <a:t>TOTAL ENROLLED</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TOTAL VISITORS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CONVERSION RATE</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609320636"/>
                  </a:ext>
                </a:extLst>
              </a:tr>
              <a:tr h="338918">
                <a:tc>
                  <a:txBody>
                    <a:bodyPr/>
                    <a:lstStyle/>
                    <a:p>
                      <a:pPr algn="ctr" fontAlgn="b"/>
                      <a:r>
                        <a:rPr lang="en-IN" sz="1400" u="none" strike="noStrike">
                          <a:effectLst/>
                        </a:rPr>
                        <a:t>122</a:t>
                      </a:r>
                      <a:endParaRPr lang="en-IN"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385</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31.69</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4642177"/>
                  </a:ext>
                </a:extLst>
              </a:tr>
            </a:tbl>
          </a:graphicData>
        </a:graphic>
      </p:graphicFrame>
    </p:spTree>
    <p:extLst>
      <p:ext uri="{BB962C8B-B14F-4D97-AF65-F5344CB8AC3E}">
        <p14:creationId xmlns:p14="http://schemas.microsoft.com/office/powerpoint/2010/main" val="3372090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8B162919-E5B3-49BA-ADD4-A913F8F6C8DE}"/>
              </a:ext>
            </a:extLst>
          </p:cNvPr>
          <p:cNvGraphicFramePr>
            <a:graphicFrameLocks/>
          </p:cNvGraphicFramePr>
          <p:nvPr>
            <p:extLst>
              <p:ext uri="{D42A27DB-BD31-4B8C-83A1-F6EECF244321}">
                <p14:modId xmlns:p14="http://schemas.microsoft.com/office/powerpoint/2010/main" val="4228812735"/>
              </p:ext>
            </p:extLst>
          </p:nvPr>
        </p:nvGraphicFramePr>
        <p:xfrm>
          <a:off x="79514" y="527398"/>
          <a:ext cx="6728789" cy="32092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a:extLst>
              <a:ext uri="{FF2B5EF4-FFF2-40B4-BE49-F238E27FC236}">
                <a16:creationId xmlns:a16="http://schemas.microsoft.com/office/drawing/2014/main" id="{C215533E-CFA4-4796-993E-778104F50D48}"/>
              </a:ext>
            </a:extLst>
          </p:cNvPr>
          <p:cNvGraphicFramePr>
            <a:graphicFrameLocks noGrp="1"/>
          </p:cNvGraphicFramePr>
          <p:nvPr>
            <p:extLst>
              <p:ext uri="{D42A27DB-BD31-4B8C-83A1-F6EECF244321}">
                <p14:modId xmlns:p14="http://schemas.microsoft.com/office/powerpoint/2010/main" val="1192506319"/>
              </p:ext>
            </p:extLst>
          </p:nvPr>
        </p:nvGraphicFramePr>
        <p:xfrm>
          <a:off x="1808922" y="3893175"/>
          <a:ext cx="3747052" cy="2318778"/>
        </p:xfrm>
        <a:graphic>
          <a:graphicData uri="http://schemas.openxmlformats.org/drawingml/2006/table">
            <a:tbl>
              <a:tblPr>
                <a:tableStyleId>{D113A9D2-9D6B-4929-AA2D-F23B5EE8CBE7}</a:tableStyleId>
              </a:tblPr>
              <a:tblGrid>
                <a:gridCol w="1783399">
                  <a:extLst>
                    <a:ext uri="{9D8B030D-6E8A-4147-A177-3AD203B41FA5}">
                      <a16:colId xmlns:a16="http://schemas.microsoft.com/office/drawing/2014/main" val="3845898293"/>
                    </a:ext>
                  </a:extLst>
                </a:gridCol>
                <a:gridCol w="1963653">
                  <a:extLst>
                    <a:ext uri="{9D8B030D-6E8A-4147-A177-3AD203B41FA5}">
                      <a16:colId xmlns:a16="http://schemas.microsoft.com/office/drawing/2014/main" val="1184311698"/>
                    </a:ext>
                  </a:extLst>
                </a:gridCol>
              </a:tblGrid>
              <a:tr h="331254">
                <a:tc>
                  <a:txBody>
                    <a:bodyPr/>
                    <a:lstStyle/>
                    <a:p>
                      <a:pPr algn="ctr" fontAlgn="b"/>
                      <a:r>
                        <a:rPr lang="en-IN" sz="1400" u="none" strike="noStrike" dirty="0">
                          <a:effectLst/>
                        </a:rPr>
                        <a:t>PAGES</a:t>
                      </a:r>
                      <a:endParaRPr lang="en-IN" sz="14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AVERAGE TIMESPENT</a:t>
                      </a:r>
                      <a:endParaRPr lang="en-IN" sz="14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841897159"/>
                  </a:ext>
                </a:extLst>
              </a:tr>
              <a:tr h="331254">
                <a:tc>
                  <a:txBody>
                    <a:bodyPr/>
                    <a:lstStyle/>
                    <a:p>
                      <a:pPr algn="ctr" fontAlgn="b"/>
                      <a:r>
                        <a:rPr lang="en-IN" sz="1400" u="none" strike="noStrike" dirty="0">
                          <a:effectLst/>
                        </a:rPr>
                        <a:t>Home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152.7218</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853806656"/>
                  </a:ext>
                </a:extLst>
              </a:tr>
              <a:tr h="331254">
                <a:tc>
                  <a:txBody>
                    <a:bodyPr/>
                    <a:lstStyle/>
                    <a:p>
                      <a:pPr algn="ctr" fontAlgn="b"/>
                      <a:r>
                        <a:rPr lang="en-IN" sz="1400" u="none" strike="noStrike" dirty="0">
                          <a:effectLst/>
                        </a:rPr>
                        <a:t>Courses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158.8227</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009366200"/>
                  </a:ext>
                </a:extLst>
              </a:tr>
              <a:tr h="331254">
                <a:tc>
                  <a:txBody>
                    <a:bodyPr/>
                    <a:lstStyle/>
                    <a:p>
                      <a:pPr algn="ctr" fontAlgn="b"/>
                      <a:r>
                        <a:rPr lang="en-IN" sz="1400" u="none" strike="noStrike" dirty="0">
                          <a:effectLst/>
                        </a:rPr>
                        <a:t>Course Details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161.3474</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021137040"/>
                  </a:ext>
                </a:extLst>
              </a:tr>
              <a:tr h="331254">
                <a:tc>
                  <a:txBody>
                    <a:bodyPr/>
                    <a:lstStyle/>
                    <a:p>
                      <a:pPr algn="ctr" fontAlgn="b"/>
                      <a:r>
                        <a:rPr lang="en-IN" sz="1400" u="none" strike="noStrike" dirty="0">
                          <a:effectLst/>
                        </a:rPr>
                        <a:t>Register Button</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167.4789</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8628713"/>
                  </a:ext>
                </a:extLst>
              </a:tr>
              <a:tr h="331254">
                <a:tc>
                  <a:txBody>
                    <a:bodyPr/>
                    <a:lstStyle/>
                    <a:p>
                      <a:pPr algn="ctr" fontAlgn="b"/>
                      <a:r>
                        <a:rPr lang="en-IN" sz="1400" u="none" strike="noStrike" dirty="0">
                          <a:effectLst/>
                        </a:rPr>
                        <a:t>Payment Page</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a:effectLst/>
                        </a:rPr>
                        <a:t>185.4802</a:t>
                      </a:r>
                      <a:endParaRPr lang="en-IN" sz="14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997820418"/>
                  </a:ext>
                </a:extLst>
              </a:tr>
              <a:tr h="331254">
                <a:tc>
                  <a:txBody>
                    <a:bodyPr/>
                    <a:lstStyle/>
                    <a:p>
                      <a:pPr algn="ctr" fontAlgn="b"/>
                      <a:r>
                        <a:rPr lang="en-IN" sz="1400" u="none" strike="noStrike" dirty="0">
                          <a:effectLst/>
                        </a:rPr>
                        <a:t>Payment Success</a:t>
                      </a:r>
                      <a:endParaRPr lang="en-IN"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400" u="none" strike="noStrike" dirty="0">
                          <a:effectLst/>
                        </a:rPr>
                        <a:t>242.5902</a:t>
                      </a:r>
                      <a:endParaRPr lang="en-IN" sz="14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184820292"/>
                  </a:ext>
                </a:extLst>
              </a:tr>
            </a:tbl>
          </a:graphicData>
        </a:graphic>
      </p:graphicFrame>
      <p:sp>
        <p:nvSpPr>
          <p:cNvPr id="2" name="TextBox 1">
            <a:extLst>
              <a:ext uri="{FF2B5EF4-FFF2-40B4-BE49-F238E27FC236}">
                <a16:creationId xmlns:a16="http://schemas.microsoft.com/office/drawing/2014/main" id="{AEA0699E-2CEF-43EC-8157-66D827C850D8}"/>
              </a:ext>
            </a:extLst>
          </p:cNvPr>
          <p:cNvSpPr txBox="1"/>
          <p:nvPr/>
        </p:nvSpPr>
        <p:spPr>
          <a:xfrm>
            <a:off x="6877878" y="820593"/>
            <a:ext cx="4830418"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a:t>122 people have registered for SB3 batch.</a:t>
            </a:r>
          </a:p>
          <a:p>
            <a:pPr marL="285750" indent="-285750">
              <a:lnSpc>
                <a:spcPct val="150000"/>
              </a:lnSpc>
              <a:buFont typeface="Wingdings" panose="05000000000000000000" pitchFamily="2" charset="2"/>
              <a:buChar char="Ø"/>
            </a:pPr>
            <a:r>
              <a:rPr lang="en-US" dirty="0"/>
              <a:t>The registration trend is stable throughout, except on 08-05-2023.The number of registrations for SB3 is higher that the previous two batches, suggesting the growth. </a:t>
            </a:r>
          </a:p>
          <a:p>
            <a:pPr marL="285750" indent="-285750">
              <a:lnSpc>
                <a:spcPct val="150000"/>
              </a:lnSpc>
              <a:buFont typeface="Wingdings" panose="05000000000000000000" pitchFamily="2" charset="2"/>
              <a:buChar char="Ø"/>
            </a:pPr>
            <a:r>
              <a:rPr lang="en-US" dirty="0"/>
              <a:t>The average time increases on each page. User spends most time in the payment success page, reviewing confirmations. Users spend a significant time in payment page, indicating user may be cautious or facing hurdles in transactions.</a:t>
            </a:r>
          </a:p>
          <a:p>
            <a:endParaRPr lang="en-IN" dirty="0"/>
          </a:p>
        </p:txBody>
      </p:sp>
    </p:spTree>
    <p:extLst>
      <p:ext uri="{BB962C8B-B14F-4D97-AF65-F5344CB8AC3E}">
        <p14:creationId xmlns:p14="http://schemas.microsoft.com/office/powerpoint/2010/main" val="3815406519"/>
      </p:ext>
    </p:extLst>
  </p:cSld>
  <p:clrMapOvr>
    <a:masterClrMapping/>
  </p:clrMapOvr>
</p:sld>
</file>

<file path=ppt/theme/theme1.xml><?xml version="1.0" encoding="utf-8"?>
<a:theme xmlns:a="http://schemas.openxmlformats.org/drawingml/2006/main" name="Custom">
  <a:themeElements>
    <a:clrScheme name="Custom 1">
      <a:dk1>
        <a:sysClr val="windowText" lastClr="000000"/>
      </a:dk1>
      <a:lt1>
        <a:sysClr val="window" lastClr="FFFFFF"/>
      </a:lt1>
      <a:dk2>
        <a:srgbClr val="39302A"/>
      </a:dk2>
      <a:lt2>
        <a:srgbClr val="E5DEDB"/>
      </a:lt2>
      <a:accent1>
        <a:srgbClr val="005F73"/>
      </a:accent1>
      <a:accent2>
        <a:srgbClr val="0A9396"/>
      </a:accent2>
      <a:accent3>
        <a:srgbClr val="94D2BD"/>
      </a:accent3>
      <a:accent4>
        <a:srgbClr val="EE9B00"/>
      </a:accent4>
      <a:accent5>
        <a:srgbClr val="CA6702"/>
      </a:accent5>
      <a:accent6>
        <a:srgbClr val="BB3E03"/>
      </a:accent6>
      <a:hlink>
        <a:srgbClr val="AE2012"/>
      </a:hlink>
      <a:folHlink>
        <a:srgbClr val="9B2226"/>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lnDef>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{381AFAD6-1BD3-4DB6-9618-3A4858C384EA}tf22712842_win32</Template>
  <TotalTime>1472</TotalTime>
  <Words>1971</Words>
  <Application>Microsoft Office PowerPoint</Application>
  <PresentationFormat>Widescreen</PresentationFormat>
  <Paragraphs>255</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Franklin Gothic Book</vt:lpstr>
      <vt:lpstr>Wingdings</vt:lpstr>
      <vt:lpstr>Custom</vt:lpstr>
      <vt:lpstr>DATA TO DESTINY WEBSITE ANALYSIS</vt:lpstr>
      <vt:lpstr>Introduction</vt:lpstr>
      <vt:lpstr>PowerPoint Presentation</vt:lpstr>
      <vt:lpstr>Analysis and Insights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Website Analysis</dc:title>
  <dc:creator>ANANYA SUVARNA</dc:creator>
  <cp:lastModifiedBy>ANANYA SUVARNA</cp:lastModifiedBy>
  <cp:revision>25</cp:revision>
  <dcterms:created xsi:type="dcterms:W3CDTF">2024-12-03T06:24:44Z</dcterms:created>
  <dcterms:modified xsi:type="dcterms:W3CDTF">2024-12-19T12:33:50Z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